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4"/>
  </p:sldMasterIdLst>
  <p:notesMasterIdLst>
    <p:notesMasterId r:id="rId16"/>
  </p:notesMasterIdLst>
  <p:handoutMasterIdLst>
    <p:handoutMasterId r:id="rId17"/>
  </p:handoutMasterIdLst>
  <p:sldIdLst>
    <p:sldId id="295" r:id="rId5"/>
    <p:sldId id="281" r:id="rId6"/>
    <p:sldId id="365" r:id="rId7"/>
    <p:sldId id="373" r:id="rId8"/>
    <p:sldId id="364" r:id="rId9"/>
    <p:sldId id="368" r:id="rId10"/>
    <p:sldId id="380" r:id="rId11"/>
    <p:sldId id="381" r:id="rId12"/>
    <p:sldId id="382" r:id="rId13"/>
    <p:sldId id="367" r:id="rId14"/>
    <p:sldId id="331" r:id="rId1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301" userDrawn="1">
          <p15:clr>
            <a:srgbClr val="A4A3A4"/>
          </p15:clr>
        </p15:guide>
        <p15:guide id="3" pos="1693" userDrawn="1">
          <p15:clr>
            <a:srgbClr val="A4A3A4"/>
          </p15:clr>
        </p15:guide>
        <p15:guide id="4" pos="2993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349" userDrawn="1">
          <p15:clr>
            <a:srgbClr val="A4A3A4"/>
          </p15:clr>
        </p15:guide>
        <p15:guide id="7" pos="7196" userDrawn="1">
          <p15:clr>
            <a:srgbClr val="A4A3A4"/>
          </p15:clr>
        </p15:guide>
        <p15:guide id="8" orient="horz" pos="2205" userDrawn="1">
          <p15:clr>
            <a:srgbClr val="A4A3A4"/>
          </p15:clr>
        </p15:guide>
        <p15:guide id="9" orient="horz" pos="2931" userDrawn="1">
          <p15:clr>
            <a:srgbClr val="A4A3A4"/>
          </p15:clr>
        </p15:guide>
        <p15:guide id="10" orient="horz" pos="3566" userDrawn="1">
          <p15:clr>
            <a:srgbClr val="A4A3A4"/>
          </p15:clr>
        </p15:guide>
        <p15:guide id="11" orient="horz" pos="422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5921000-49F6-B931-075A-741492405BB8}" name="Margot Hoché" initials="MH" userId="Margot Hoché" providerId="None"/>
  <p188:author id="{B1A10A2E-A329-762F-F577-F7DD151B54D9}" name="Manon de Banières" initials="Md" userId="S::mdb@institut-viavoice.com::76af3a8a-e2ad-4416-83ab-3e714e6dc96c" providerId="AD"/>
  <p188:author id="{9803635F-6593-5B56-E195-A5E2C8748B1C}" name="Elaïné LIERVILLE" initials="EL" userId="S::el@institut-viavoice.com::fe36c46f-1444-4762-86c5-d016e98351d8" providerId="AD"/>
  <p188:author id="{B9D63B83-6077-F47B-73B9-1664DAAB981A}" name="Annaëlle Carré de Bonnechose" initials="AC" userId="S::acb@institutviavoice75.onmicrosoft.com::d5d3a87d-192f-429b-9bed-e0c40a7857a0" providerId="AD"/>
  <p188:author id="{93438F97-D2A8-1E0D-56D8-ED2B14C18BD4}" name="Alicia HORTON-MASTIN" initials="AH" userId="S::ahm@institut-viavoice.com::c7bd4b2d-85d4-49b8-9c1c-8eb53bc526d9" providerId="AD"/>
  <p188:author id="{E2DB2BA4-EEDE-8292-7A7D-D4C291ED8AC2}" name="Margot Hoché" initials="MH" userId="S::mh@institutviavoice75.onmicrosoft.com::8fa832cc-b797-47ec-9ebd-20ebe5ed926d" providerId="AD"/>
  <p188:author id="{9E16D4BB-7856-24F0-C7FC-A0646809365D}" name="Emma PAPPO" initials="EP" userId="S::ep@institutviavoice75.onmicrosoft.com::617d3886-1b16-454a-a7ed-fde729fba049" providerId="AD"/>
  <p188:author id="{75A752BE-EEF3-9FF6-03DA-0797F6853818}" name="Thomas GENTY" initials="TG" userId="S::tg@institutviavoice75.onmicrosoft.com::eb5205fd-0bfd-4918-b749-d08ffc3bc3fd" providerId="AD"/>
  <p188:author id="{B652CBD7-1CA1-3327-424F-02D129C1C775}" name="Léo MAJOR" initials="LM" userId="S::lm@institut-viavoice.com::2d4a555e-9c7c-4f05-b87f-2e592782531d" providerId="AD"/>
  <p188:author id="{D32EFEE3-0889-1E69-03C9-69FF00AB1B6A}" name="Amandine MESSINA" initials="AM" userId="S::am@institutviavoice75.onmicrosoft.com::882a0435-62b6-42fc-869d-d2d1f4df709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ine" initials="A" lastIdx="1" clrIdx="0">
    <p:extLst>
      <p:ext uri="{19B8F6BF-5375-455C-9EA6-DF929625EA0E}">
        <p15:presenceInfo xmlns:p15="http://schemas.microsoft.com/office/powerpoint/2012/main" userId="Amandine" providerId="None"/>
      </p:ext>
    </p:extLst>
  </p:cmAuthor>
  <p:cmAuthor id="2" name="Amandine MESSINA" initials="AM" lastIdx="20" clrIdx="1">
    <p:extLst>
      <p:ext uri="{19B8F6BF-5375-455C-9EA6-DF929625EA0E}">
        <p15:presenceInfo xmlns:p15="http://schemas.microsoft.com/office/powerpoint/2012/main" userId="Amandine MESSINA" providerId="None"/>
      </p:ext>
    </p:extLst>
  </p:cmAuthor>
  <p:cmAuthor id="3" name="Alexandre PEASE" initials="AP" lastIdx="22" clrIdx="2">
    <p:extLst>
      <p:ext uri="{19B8F6BF-5375-455C-9EA6-DF929625EA0E}">
        <p15:presenceInfo xmlns:p15="http://schemas.microsoft.com/office/powerpoint/2012/main" userId="Alexandre PEASE" providerId="None"/>
      </p:ext>
    </p:extLst>
  </p:cmAuthor>
  <p:cmAuthor id="4" name="Amandine MESSINA" initials="AM [2]" lastIdx="31" clrIdx="3">
    <p:extLst>
      <p:ext uri="{19B8F6BF-5375-455C-9EA6-DF929625EA0E}">
        <p15:presenceInfo xmlns:p15="http://schemas.microsoft.com/office/powerpoint/2012/main" userId="S::am@institutviavoice75.onmicrosoft.com::882a0435-62b6-42fc-869d-d2d1f4df709b" providerId="AD"/>
      </p:ext>
    </p:extLst>
  </p:cmAuthor>
  <p:cmAuthor id="5" name="Jeanne Bouwyn" initials="JB" lastIdx="2" clrIdx="4">
    <p:extLst>
      <p:ext uri="{19B8F6BF-5375-455C-9EA6-DF929625EA0E}">
        <p15:presenceInfo xmlns:p15="http://schemas.microsoft.com/office/powerpoint/2012/main" userId="S::stg2@institutviavoice75.onmicrosoft.com::3556786b-8b4e-488a-b865-1c320f0729c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B050"/>
    <a:srgbClr val="63C882"/>
    <a:srgbClr val="C5E0B4"/>
    <a:srgbClr val="FFC000"/>
    <a:srgbClr val="BFBFBF"/>
    <a:srgbClr val="CDB78C"/>
    <a:srgbClr val="7F7F7F"/>
    <a:srgbClr val="C0A56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36"/>
      </p:cViewPr>
      <p:guideLst>
        <p:guide orient="horz" pos="1933"/>
        <p:guide pos="301"/>
        <p:guide pos="1693"/>
        <p:guide pos="2993"/>
        <p:guide pos="3840"/>
        <p:guide pos="6349"/>
        <p:guide pos="7196"/>
        <p:guide orient="horz" pos="2205"/>
        <p:guide orient="horz" pos="2931"/>
        <p:guide orient="horz" pos="3566"/>
        <p:guide orient="horz" pos="42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44158394357298"/>
          <c:y val="0.34335634353989625"/>
          <c:w val="0.4222209522494425"/>
          <c:h val="0.65238810174872641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33-4DAA-A71E-5BC979C6FC6D}"/>
              </c:ext>
            </c:extLst>
          </c:dPt>
          <c:dPt>
            <c:idx val="1"/>
            <c:bubble3D val="0"/>
            <c:spPr>
              <a:solidFill>
                <a:srgbClr val="C5E0B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33-4DAA-A71E-5BC979C6FC6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33-4DAA-A71E-5BC979C6FC6D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333-4DAA-A71E-5BC979C6FC6D}"/>
              </c:ext>
            </c:extLst>
          </c:dPt>
          <c:dPt>
            <c:idx val="4"/>
            <c:bubble3D val="0"/>
            <c:spPr>
              <a:solidFill>
                <a:srgbClr val="BFBF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33-4DAA-A71E-5BC979C6FC6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6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333-4DAA-A71E-5BC979C6FC6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333-4DAA-A71E-5BC979C6FC6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6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333-4DAA-A71E-5BC979C6FC6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6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333-4DAA-A71E-5BC979C6FC6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6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333-4DAA-A71E-5BC979C6FC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Oui, tout à fait</c:v>
                </c:pt>
                <c:pt idx="1">
                  <c:v>Oui, plutôt</c:v>
                </c:pt>
                <c:pt idx="2">
                  <c:v>Non, pas vraiment</c:v>
                </c:pt>
                <c:pt idx="3">
                  <c:v>Non, pas du tout</c:v>
                </c:pt>
                <c:pt idx="4">
                  <c:v>Ne se prononce pas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0.42</c:v>
                </c:pt>
                <c:pt idx="1">
                  <c:v>0.40200000000000002</c:v>
                </c:pt>
                <c:pt idx="2">
                  <c:v>9.2999999999999999E-2</c:v>
                </c:pt>
                <c:pt idx="3">
                  <c:v>2.9000000000000001E-2</c:v>
                </c:pt>
                <c:pt idx="4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33-4DAA-A71E-5BC979C6FC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4948817034860498E-3"/>
          <c:y val="2.0232874544494798E-2"/>
          <c:w val="0.99101009154537523"/>
          <c:h val="0.154776864645883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52110312801065"/>
          <c:y val="0.19250252512646873"/>
          <c:w val="0.43143147818352762"/>
          <c:h val="0.7897756540635152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33-4DAA-A71E-5BC979C6FC6D}"/>
              </c:ext>
            </c:extLst>
          </c:dPt>
          <c:dPt>
            <c:idx val="1"/>
            <c:bubble3D val="0"/>
            <c:spPr>
              <a:solidFill>
                <a:srgbClr val="C5E0B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33-4DAA-A71E-5BC979C6FC6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33-4DAA-A71E-5BC979C6FC6D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333-4DAA-A71E-5BC979C6FC6D}"/>
              </c:ext>
            </c:extLst>
          </c:dPt>
          <c:dPt>
            <c:idx val="4"/>
            <c:bubble3D val="0"/>
            <c:spPr>
              <a:solidFill>
                <a:srgbClr val="BFBF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33-4DAA-A71E-5BC979C6FC6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6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333-4DAA-A71E-5BC979C6FC6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333-4DAA-A71E-5BC979C6FC6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6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333-4DAA-A71E-5BC979C6FC6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6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333-4DAA-A71E-5BC979C6FC6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6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333-4DAA-A71E-5BC979C6FC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Totalement juste</c:v>
                </c:pt>
                <c:pt idx="1">
                  <c:v>Plutôt juste</c:v>
                </c:pt>
                <c:pt idx="2">
                  <c:v>Plutôt injuste</c:v>
                </c:pt>
                <c:pt idx="3">
                  <c:v>Totalement injuste</c:v>
                </c:pt>
                <c:pt idx="4">
                  <c:v>NSP / Non réponse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0.13600000000000001</c:v>
                </c:pt>
                <c:pt idx="1">
                  <c:v>0.32600000000000001</c:v>
                </c:pt>
                <c:pt idx="2">
                  <c:v>0.26</c:v>
                </c:pt>
                <c:pt idx="3">
                  <c:v>0.17</c:v>
                </c:pt>
                <c:pt idx="4">
                  <c:v>0.10299999999999999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33-4DAA-A71E-5BC979C6FC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2.0232874544494798E-2"/>
          <c:w val="1"/>
          <c:h val="0.114928568925066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42563215908079"/>
          <c:y val="0.18915360805897649"/>
          <c:w val="0.35812604812692661"/>
          <c:h val="0.7358707278739796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B0-4B5D-97A7-F772C7265D69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B0-4B5D-97A7-F772C7265D6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8B0-4B5D-97A7-F772C7265D6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8B0-4B5D-97A7-F772C7265D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Oui, je vais hériter de mes parents</c:v>
                </c:pt>
                <c:pt idx="1">
                  <c:v>Oui, mes enfants vont hériter</c:v>
                </c:pt>
                <c:pt idx="2">
                  <c:v>Non</c:v>
                </c:pt>
                <c:pt idx="3">
                  <c:v>Ne se prononce pas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0.245</c:v>
                </c:pt>
                <c:pt idx="1">
                  <c:v>0.23799999999999999</c:v>
                </c:pt>
                <c:pt idx="2">
                  <c:v>0.45700000000000002</c:v>
                </c:pt>
                <c:pt idx="3">
                  <c:v>9.7000000000000003E-2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8B0-4B5D-97A7-F772C7265D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875735712"/>
        <c:axId val="1875732832"/>
      </c:barChart>
      <c:valAx>
        <c:axId val="187573283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875735712"/>
        <c:crosses val="autoZero"/>
        <c:crossBetween val="between"/>
      </c:valAx>
      <c:catAx>
        <c:axId val="18757357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18757328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42563215908079"/>
          <c:y val="0.18915360805897649"/>
          <c:w val="0.35812604812692661"/>
          <c:h val="0.7358707278739796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C9-4263-9E01-AF708E2E10F7}"/>
              </c:ext>
            </c:extLst>
          </c:dPt>
          <c:dPt>
            <c:idx val="1"/>
            <c:invertIfNegative val="0"/>
            <c:bubble3D val="0"/>
            <c:spPr>
              <a:solidFill>
                <a:srgbClr val="63C88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C9-4263-9E01-AF708E2E10F7}"/>
              </c:ext>
            </c:extLst>
          </c:dPt>
          <c:dPt>
            <c:idx val="2"/>
            <c:invertIfNegative val="0"/>
            <c:bubble3D val="0"/>
            <c:spPr>
              <a:solidFill>
                <a:srgbClr val="C5E0B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C9-4263-9E01-AF708E2E10F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C9-4263-9E01-AF708E2E10F7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6C9-4263-9E01-AF708E2E10F7}"/>
              </c:ext>
            </c:extLst>
          </c:dPt>
          <c:dLbls>
            <c:dLbl>
              <c:idx val="0"/>
              <c:layout>
                <c:manualLayout>
                  <c:x val="3.3671305423152359E-2"/>
                  <c:y val="-5.553752893855049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C9-4263-9E01-AF708E2E10F7}"/>
                </c:ext>
              </c:extLst>
            </c:dLbl>
            <c:dLbl>
              <c:idx val="1"/>
              <c:layout>
                <c:manualLayout>
                  <c:x val="4.8248899424672795E-2"/>
                  <c:y val="5.090881342404819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C9-4263-9E01-AF708E2E10F7}"/>
                </c:ext>
              </c:extLst>
            </c:dLbl>
            <c:dLbl>
              <c:idx val="2"/>
              <c:layout>
                <c:manualLayout>
                  <c:x val="5.802530635062132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C9-4263-9E01-AF708E2E10F7}"/>
                </c:ext>
              </c:extLst>
            </c:dLbl>
            <c:dLbl>
              <c:idx val="3"/>
              <c:layout>
                <c:manualLayout>
                  <c:x val="3.5909512485892033E-2"/>
                  <c:y val="1.0181762684809638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C9-4263-9E01-AF708E2E10F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C9-4263-9E01-AF708E2E10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pensent hériter d'une somme très importante</c:v>
                </c:pt>
                <c:pt idx="1">
                  <c:v>pensent hériter d'une somme plutôt importante</c:v>
                </c:pt>
                <c:pt idx="2">
                  <c:v>pensent hériter d'une somme peu importante</c:v>
                </c:pt>
                <c:pt idx="3">
                  <c:v>Ne sait pas quelle somme ils vont hériter</c:v>
                </c:pt>
                <c:pt idx="4">
                  <c:v>Ne vont pas hériter de leurs parents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0.04</c:v>
                </c:pt>
                <c:pt idx="1">
                  <c:v>0.08</c:v>
                </c:pt>
                <c:pt idx="2">
                  <c:v>0.1</c:v>
                </c:pt>
                <c:pt idx="3">
                  <c:v>0.03</c:v>
                </c:pt>
                <c:pt idx="4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6C9-4263-9E01-AF708E2E1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875735712"/>
        <c:axId val="1875732832"/>
      </c:barChart>
      <c:valAx>
        <c:axId val="187573283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875735712"/>
        <c:crosses val="autoZero"/>
        <c:crossBetween val="between"/>
      </c:valAx>
      <c:catAx>
        <c:axId val="18757357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18757328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42563215908079"/>
          <c:y val="8.3632303075729594E-2"/>
          <c:w val="0.35812604812692661"/>
          <c:h val="0.8413920328572264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B0-4B5D-97A7-F772C7265D69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B0-4B5D-97A7-F772C7265D6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8B0-4B5D-97A7-F772C7265D6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8B0-4B5D-97A7-F772C7265D69}"/>
              </c:ext>
            </c:extLst>
          </c:dPt>
          <c:dLbls>
            <c:dLbl>
              <c:idx val="3"/>
              <c:layout>
                <c:manualLayout>
                  <c:x val="2.5429109973642328E-2"/>
                  <c:y val="-1.11072871360213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BFBFBF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B0-4B5D-97A7-F772C7265D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Oui, j’épargne moins car je sais que je vais bénéficier d’un héritage</c:v>
                </c:pt>
                <c:pt idx="1">
                  <c:v>Oui, j’épargne ou j’épargne davantage car je sais que je ne vais pas hériter d’une somme importante</c:v>
                </c:pt>
                <c:pt idx="2">
                  <c:v>Non, cela n’a pas d’effet</c:v>
                </c:pt>
                <c:pt idx="3">
                  <c:v>Ne se prononce pas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0.16300000000000001</c:v>
                </c:pt>
                <c:pt idx="1">
                  <c:v>0.16</c:v>
                </c:pt>
                <c:pt idx="2">
                  <c:v>0.67100000000000004</c:v>
                </c:pt>
                <c:pt idx="3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8B0-4B5D-97A7-F772C7265D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875735712"/>
        <c:axId val="1875732832"/>
      </c:barChart>
      <c:valAx>
        <c:axId val="187573283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875735712"/>
        <c:crosses val="autoZero"/>
        <c:crossBetween val="between"/>
      </c:valAx>
      <c:catAx>
        <c:axId val="18757357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18757328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42563215908079"/>
          <c:y val="0.18915360805897649"/>
          <c:w val="0.35812604812692661"/>
          <c:h val="0.7358707278739796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B0-4B5D-97A7-F772C7265D69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B0-4B5D-97A7-F772C7265D6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8B0-4B5D-97A7-F772C7265D6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8B0-4B5D-97A7-F772C7265D69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8B0-4B5D-97A7-F772C7265D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Oui</c:v>
                </c:pt>
                <c:pt idx="1">
                  <c:v>Non, mais je souhaite le faire</c:v>
                </c:pt>
                <c:pt idx="2">
                  <c:v>Non, et je n‘ai pas prévu de le faire</c:v>
                </c:pt>
                <c:pt idx="3">
                  <c:v>Ne se prononce pas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0.38</c:v>
                </c:pt>
                <c:pt idx="1">
                  <c:v>0.28499999999999998</c:v>
                </c:pt>
                <c:pt idx="2">
                  <c:v>0.29399999999999998</c:v>
                </c:pt>
                <c:pt idx="3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8B0-4B5D-97A7-F772C7265D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875735712"/>
        <c:axId val="1875732832"/>
      </c:barChart>
      <c:valAx>
        <c:axId val="187573283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875735712"/>
        <c:crosses val="autoZero"/>
        <c:crossBetween val="between"/>
      </c:valAx>
      <c:catAx>
        <c:axId val="18757357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18757328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514783822881517"/>
          <c:y val="0.27362116115976975"/>
          <c:w val="0.47578308695052179"/>
          <c:h val="0.695588919831455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Oui, tout à fait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7.2321307052921483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88-41A5-9BB4-EF9521ACED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Sur la façon dont vous pourriez placer l’argent que vous souhaitez transmettre</c:v>
                </c:pt>
                <c:pt idx="1">
                  <c:v>Sur les questions d’héritage</c:v>
                </c:pt>
                <c:pt idx="2">
                  <c:v>Sur la façon dont vous pourriez placer l’argent dont vous hériterez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0.156</c:v>
                </c:pt>
                <c:pt idx="1">
                  <c:v>0.14799999999999999</c:v>
                </c:pt>
                <c:pt idx="2">
                  <c:v>0.21199999999999999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12-4081-A2CB-AF92514BA80D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Oui, plutôt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Sur la façon dont vous pourriez placer l’argent que vous souhaitez transmettre</c:v>
                </c:pt>
                <c:pt idx="1">
                  <c:v>Sur les questions d’héritage</c:v>
                </c:pt>
                <c:pt idx="2">
                  <c:v>Sur la façon dont vous pourriez placer l’argent dont vous hériterez</c:v>
                </c:pt>
              </c:strCache>
            </c:strRef>
          </c:cat>
          <c:val>
            <c:numRef>
              <c:f>Feuil1!$C$2:$C$4</c:f>
              <c:numCache>
                <c:formatCode>0%</c:formatCode>
                <c:ptCount val="3"/>
                <c:pt idx="0">
                  <c:v>0.42799999999999999</c:v>
                </c:pt>
                <c:pt idx="1">
                  <c:v>0.41</c:v>
                </c:pt>
                <c:pt idx="2">
                  <c:v>0.32700000000000001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12-4081-A2CB-AF92514BA80D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Non, plutôt pas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Sur la façon dont vous pourriez placer l’argent que vous souhaitez transmettre</c:v>
                </c:pt>
                <c:pt idx="1">
                  <c:v>Sur les questions d’héritage</c:v>
                </c:pt>
                <c:pt idx="2">
                  <c:v>Sur la façon dont vous pourriez placer l’argent dont vous hériterez</c:v>
                </c:pt>
              </c:strCache>
            </c:strRef>
          </c:cat>
          <c:val>
            <c:numRef>
              <c:f>Feuil1!$D$2:$D$4</c:f>
              <c:numCache>
                <c:formatCode>0%</c:formatCode>
                <c:ptCount val="3"/>
                <c:pt idx="0">
                  <c:v>0.33600000000000002</c:v>
                </c:pt>
                <c:pt idx="1">
                  <c:v>0.378</c:v>
                </c:pt>
                <c:pt idx="2">
                  <c:v>0.35799999999999998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12-4081-A2CB-AF92514BA80D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Non, pas du tout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Sur la façon dont vous pourriez placer l’argent que vous souhaitez transmettre</c:v>
                </c:pt>
                <c:pt idx="1">
                  <c:v>Sur les questions d’héritage</c:v>
                </c:pt>
                <c:pt idx="2">
                  <c:v>Sur la façon dont vous pourriez placer l’argent dont vous hériterez</c:v>
                </c:pt>
              </c:strCache>
            </c:strRef>
          </c:cat>
          <c:val>
            <c:numRef>
              <c:f>Feuil1!$E$2:$E$4</c:f>
              <c:numCache>
                <c:formatCode>0%</c:formatCode>
                <c:ptCount val="3"/>
                <c:pt idx="0">
                  <c:v>0.04</c:v>
                </c:pt>
                <c:pt idx="1">
                  <c:v>5.3999999999999999E-2</c:v>
                </c:pt>
                <c:pt idx="2">
                  <c:v>7.9000000000000001E-2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12-4081-A2CB-AF92514BA80D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NSP / Non réponse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Sur la façon dont vous pourriez placer l’argent que vous souhaitez transmettre</c:v>
                </c:pt>
                <c:pt idx="1">
                  <c:v>Sur les questions d’héritage</c:v>
                </c:pt>
                <c:pt idx="2">
                  <c:v>Sur la façon dont vous pourriez placer l’argent dont vous hériterez</c:v>
                </c:pt>
              </c:strCache>
            </c:strRef>
          </c:cat>
          <c:val>
            <c:numRef>
              <c:f>Feuil1!$F$2:$F$4</c:f>
              <c:numCache>
                <c:formatCode>0%</c:formatCode>
                <c:ptCount val="3"/>
                <c:pt idx="0">
                  <c:v>0.03</c:v>
                </c:pt>
                <c:pt idx="1">
                  <c:v>8.9999999999999993E-3</c:v>
                </c:pt>
                <c:pt idx="2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12-4081-A2CB-AF92514BA80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-1645163136"/>
        <c:axId val="-2078138032"/>
      </c:barChart>
      <c:catAx>
        <c:axId val="-1645163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-2078138032"/>
        <c:crosses val="autoZero"/>
        <c:auto val="1"/>
        <c:lblAlgn val="ctr"/>
        <c:lblOffset val="100"/>
        <c:noMultiLvlLbl val="0"/>
      </c:catAx>
      <c:valAx>
        <c:axId val="-207813803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-1645163136"/>
        <c:crosses val="autoZero"/>
        <c:crossBetween val="between"/>
      </c:valAx>
      <c:spPr>
        <a:noFill/>
        <a:ln>
          <a:noFill/>
        </a:ln>
        <a:effectLst>
          <a:glow>
            <a:schemeClr val="accent1"/>
          </a:glow>
          <a:outerShdw blurRad="50800" algn="ctr" rotWithShape="0">
            <a:srgbClr val="000000">
              <a:alpha val="43137"/>
            </a:srgbClr>
          </a:outerShdw>
          <a:softEdge rad="355600"/>
        </a:effectLst>
      </c:spPr>
    </c:plotArea>
    <c:legend>
      <c:legendPos val="t"/>
      <c:layout>
        <c:manualLayout>
          <c:xMode val="edge"/>
          <c:yMode val="edge"/>
          <c:x val="0"/>
          <c:y val="0.19655051385411015"/>
          <c:w val="0.82631174431589638"/>
          <c:h val="6.707987835945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glow rad="228600">
        <a:schemeClr val="accent1">
          <a:alpha val="40000"/>
        </a:schemeClr>
      </a:glow>
    </a:effectLst>
  </c:spPr>
  <c:txPr>
    <a:bodyPr/>
    <a:lstStyle/>
    <a:p>
      <a:pPr>
        <a:defRPr>
          <a:latin typeface="Century Gothic" panose="020B0502020202020204" pitchFamily="34" charset="0"/>
        </a:defRPr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52110312801065"/>
          <c:y val="0.19250252512646873"/>
          <c:w val="0.43143147818352762"/>
          <c:h val="0.7897756540635152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33-4DAA-A71E-5BC979C6FC6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33-4DAA-A71E-5BC979C6FC6D}"/>
              </c:ext>
            </c:extLst>
          </c:dPt>
          <c:dPt>
            <c:idx val="2"/>
            <c:bubble3D val="0"/>
            <c:spPr>
              <a:solidFill>
                <a:srgbClr val="BFBF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33-4DAA-A71E-5BC979C6FC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Oui</c:v>
                </c:pt>
                <c:pt idx="1">
                  <c:v>Non</c:v>
                </c:pt>
                <c:pt idx="2">
                  <c:v>NSP / Non réponse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0.371</c:v>
                </c:pt>
                <c:pt idx="1">
                  <c:v>0.6</c:v>
                </c:pt>
                <c:pt idx="2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33-4DAA-A71E-5BC979C6FC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0"/>
        <c:holeSize val="61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7" y="6"/>
            <a:ext cx="2945660" cy="498056"/>
          </a:xfrm>
          <a:prstGeom prst="rect">
            <a:avLst/>
          </a:prstGeom>
        </p:spPr>
        <p:txBody>
          <a:bodyPr vert="horz" lIns="92062" tIns="46030" rIns="92062" bIns="46030" rtlCol="0"/>
          <a:lstStyle>
            <a:lvl1pPr algn="l">
              <a:defRPr sz="1200"/>
            </a:lvl1pPr>
          </a:lstStyle>
          <a:p>
            <a:endParaRPr lang="fr-FR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9" y="6"/>
            <a:ext cx="2945660" cy="498056"/>
          </a:xfrm>
          <a:prstGeom prst="rect">
            <a:avLst/>
          </a:prstGeom>
        </p:spPr>
        <p:txBody>
          <a:bodyPr vert="horz" lIns="92062" tIns="46030" rIns="92062" bIns="46030" rtlCol="0"/>
          <a:lstStyle>
            <a:lvl1pPr algn="r">
              <a:defRPr sz="1200"/>
            </a:lvl1pPr>
          </a:lstStyle>
          <a:p>
            <a:fld id="{348D58B6-C2CA-465E-ABB8-88B5221C16E6}" type="datetimeFigureOut">
              <a:rPr lang="fr-FR" smtClean="0">
                <a:latin typeface="Arial" panose="020B0604020202020204" pitchFamily="34" charset="0"/>
              </a:rPr>
              <a:t>09/04/2026</a:t>
            </a:fld>
            <a:endParaRPr lang="fr-FR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7" y="9428591"/>
            <a:ext cx="2945660" cy="498055"/>
          </a:xfrm>
          <a:prstGeom prst="rect">
            <a:avLst/>
          </a:prstGeom>
        </p:spPr>
        <p:txBody>
          <a:bodyPr vert="horz" lIns="92062" tIns="46030" rIns="92062" bIns="46030" rtlCol="0" anchor="b"/>
          <a:lstStyle>
            <a:lvl1pPr algn="l">
              <a:defRPr sz="1200"/>
            </a:lvl1pPr>
          </a:lstStyle>
          <a:p>
            <a:endParaRPr lang="fr-FR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9" y="9428591"/>
            <a:ext cx="2945660" cy="498055"/>
          </a:xfrm>
          <a:prstGeom prst="rect">
            <a:avLst/>
          </a:prstGeom>
        </p:spPr>
        <p:txBody>
          <a:bodyPr vert="horz" lIns="92062" tIns="46030" rIns="92062" bIns="46030" rtlCol="0" anchor="b"/>
          <a:lstStyle>
            <a:lvl1pPr algn="r">
              <a:defRPr sz="1200"/>
            </a:lvl1pPr>
          </a:lstStyle>
          <a:p>
            <a:fld id="{8DDAB668-0837-4222-87B8-0B227FDA09FD}" type="slidenum">
              <a:rPr lang="fr-FR" smtClean="0">
                <a:latin typeface="Arial" panose="020B0604020202020204" pitchFamily="34" charset="0"/>
              </a:rPr>
              <a:t>‹N°›</a:t>
            </a:fld>
            <a:endParaRPr 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6544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7" y="6"/>
            <a:ext cx="2945660" cy="498056"/>
          </a:xfrm>
          <a:prstGeom prst="rect">
            <a:avLst/>
          </a:prstGeom>
        </p:spPr>
        <p:txBody>
          <a:bodyPr vert="horz" lIns="92062" tIns="46030" rIns="92062" bIns="4603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9" y="6"/>
            <a:ext cx="2945660" cy="498056"/>
          </a:xfrm>
          <a:prstGeom prst="rect">
            <a:avLst/>
          </a:prstGeom>
        </p:spPr>
        <p:txBody>
          <a:bodyPr vert="horz" lIns="92062" tIns="46030" rIns="92062" bIns="4603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1B35DBE-09C8-4285-A46F-391EC2F41D83}" type="datetimeFigureOut">
              <a:rPr lang="fr-FR" smtClean="0"/>
              <a:pPr/>
              <a:t>09/04/2026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62" tIns="46030" rIns="92062" bIns="4603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202"/>
            <a:ext cx="5438140" cy="3908614"/>
          </a:xfrm>
          <a:prstGeom prst="rect">
            <a:avLst/>
          </a:prstGeom>
        </p:spPr>
        <p:txBody>
          <a:bodyPr vert="horz" lIns="92062" tIns="46030" rIns="92062" bIns="4603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7" y="9428591"/>
            <a:ext cx="2945660" cy="498055"/>
          </a:xfrm>
          <a:prstGeom prst="rect">
            <a:avLst/>
          </a:prstGeom>
        </p:spPr>
        <p:txBody>
          <a:bodyPr vert="horz" lIns="92062" tIns="46030" rIns="92062" bIns="4603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9" y="9428591"/>
            <a:ext cx="2945660" cy="498055"/>
          </a:xfrm>
          <a:prstGeom prst="rect">
            <a:avLst/>
          </a:prstGeom>
        </p:spPr>
        <p:txBody>
          <a:bodyPr vert="horz" lIns="92062" tIns="46030" rIns="92062" bIns="4603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5362F85-B695-4C9C-B258-915501A4CC6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2270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37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de déb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8D8DD6DF-4A97-F7D4-37DA-A704DA870B5D}"/>
              </a:ext>
            </a:extLst>
          </p:cNvPr>
          <p:cNvCxnSpPr/>
          <p:nvPr userDrawn="1"/>
        </p:nvCxnSpPr>
        <p:spPr>
          <a:xfrm>
            <a:off x="0" y="574157"/>
            <a:ext cx="12192000" cy="0"/>
          </a:xfrm>
          <a:prstGeom prst="line">
            <a:avLst/>
          </a:prstGeom>
          <a:ln>
            <a:solidFill>
              <a:srgbClr val="C0A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FB1E1941-BD69-6455-AC97-D784420A1B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942" y="173907"/>
            <a:ext cx="1463046" cy="243457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1FA7772-E902-3C38-AC5F-A4C1D1082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25" y="68263"/>
            <a:ext cx="5461060" cy="423862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 b="1">
                <a:solidFill>
                  <a:srgbClr val="C0A56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11EB2C-FE02-800A-E0F2-B7ADECFCA02B}"/>
              </a:ext>
            </a:extLst>
          </p:cNvPr>
          <p:cNvSpPr/>
          <p:nvPr userDrawn="1"/>
        </p:nvSpPr>
        <p:spPr>
          <a:xfrm>
            <a:off x="0" y="6811459"/>
            <a:ext cx="12192000" cy="46542"/>
          </a:xfrm>
          <a:prstGeom prst="rect">
            <a:avLst/>
          </a:prstGeom>
          <a:solidFill>
            <a:srgbClr val="C0A56F"/>
          </a:solidFill>
          <a:ln>
            <a:solidFill>
              <a:srgbClr val="C0A5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51416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CAC407F6-BA39-429F-E70A-3D3BA094A924}"/>
              </a:ext>
            </a:extLst>
          </p:cNvPr>
          <p:cNvCxnSpPr/>
          <p:nvPr userDrawn="1"/>
        </p:nvCxnSpPr>
        <p:spPr>
          <a:xfrm>
            <a:off x="0" y="900000"/>
            <a:ext cx="12192000" cy="0"/>
          </a:xfrm>
          <a:prstGeom prst="line">
            <a:avLst/>
          </a:prstGeom>
          <a:ln>
            <a:solidFill>
              <a:srgbClr val="C0A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FE648E9-3AF5-2172-5019-A9BA9B5CCB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724" y="963282"/>
            <a:ext cx="11986264" cy="574157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400938FC-38E9-F273-0096-E06E8654AC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724" y="1537439"/>
            <a:ext cx="11986264" cy="248227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buNone/>
              <a:defRPr sz="1100" b="0" i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32A17E-C185-E865-5EED-D45C5E8277EF}"/>
              </a:ext>
            </a:extLst>
          </p:cNvPr>
          <p:cNvSpPr/>
          <p:nvPr userDrawn="1"/>
        </p:nvSpPr>
        <p:spPr>
          <a:xfrm>
            <a:off x="0" y="6811459"/>
            <a:ext cx="12192000" cy="46542"/>
          </a:xfrm>
          <a:prstGeom prst="rect">
            <a:avLst/>
          </a:prstGeom>
          <a:solidFill>
            <a:srgbClr val="C0A56F"/>
          </a:solidFill>
          <a:ln>
            <a:solidFill>
              <a:srgbClr val="C0A5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873535F4-7A75-41E2-D1E2-49103E8127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25" y="60583"/>
            <a:ext cx="7643543" cy="777648"/>
          </a:xfrm>
          <a:prstGeom prst="rect">
            <a:avLst/>
          </a:prstGeom>
        </p:spPr>
        <p:txBody>
          <a:bodyPr anchor="ctr"/>
          <a:lstStyle>
            <a:lvl1pPr marL="0">
              <a:lnSpc>
                <a:spcPct val="100000"/>
              </a:lnSpc>
              <a:buNone/>
              <a:defRPr sz="1600" b="1">
                <a:solidFill>
                  <a:srgbClr val="C0A56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FCC2E1F-5158-F87F-427D-4BE775D64B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942" y="173907"/>
            <a:ext cx="1463046" cy="24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0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ite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CAC407F6-BA39-429F-E70A-3D3BA094A924}"/>
              </a:ext>
            </a:extLst>
          </p:cNvPr>
          <p:cNvCxnSpPr/>
          <p:nvPr userDrawn="1"/>
        </p:nvCxnSpPr>
        <p:spPr>
          <a:xfrm>
            <a:off x="0" y="752909"/>
            <a:ext cx="12192000" cy="0"/>
          </a:xfrm>
          <a:prstGeom prst="line">
            <a:avLst/>
          </a:prstGeom>
          <a:ln>
            <a:solidFill>
              <a:srgbClr val="C0A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FE648E9-3AF5-2172-5019-A9BA9B5CCB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724" y="831485"/>
            <a:ext cx="11986264" cy="383789"/>
          </a:xfrm>
          <a:prstGeom prst="rect">
            <a:avLst/>
          </a:prstGeom>
          <a:ln>
            <a:solidFill>
              <a:srgbClr val="C0A56F"/>
            </a:solidFill>
          </a:ln>
        </p:spPr>
        <p:txBody>
          <a:bodyPr anchor="ctr"/>
          <a:lstStyle>
            <a:lvl1pPr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400938FC-38E9-F273-0096-E06E8654AC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724" y="1248617"/>
            <a:ext cx="11986264" cy="248227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buNone/>
              <a:defRPr sz="1100" b="0" i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32A17E-C185-E865-5EED-D45C5E8277EF}"/>
              </a:ext>
            </a:extLst>
          </p:cNvPr>
          <p:cNvSpPr/>
          <p:nvPr userDrawn="1"/>
        </p:nvSpPr>
        <p:spPr>
          <a:xfrm>
            <a:off x="0" y="6811459"/>
            <a:ext cx="12192000" cy="46542"/>
          </a:xfrm>
          <a:prstGeom prst="rect">
            <a:avLst/>
          </a:prstGeom>
          <a:solidFill>
            <a:srgbClr val="C0A56F"/>
          </a:solidFill>
          <a:ln>
            <a:solidFill>
              <a:srgbClr val="C0A5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9D66753-A6F1-FC3F-EA76-CA3B9B5A2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942" y="173907"/>
            <a:ext cx="1463046" cy="24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29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28F4EC2-9E86-8543-691F-ADA6F877DE6D}"/>
              </a:ext>
            </a:extLst>
          </p:cNvPr>
          <p:cNvSpPr txBox="1"/>
          <p:nvPr userDrawn="1"/>
        </p:nvSpPr>
        <p:spPr>
          <a:xfrm>
            <a:off x="11188460" y="6374922"/>
            <a:ext cx="8626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B5F50AF-7F90-42B4-B730-AF47FB3CA6F4}" type="slidenum">
              <a:rPr lang="fr-FR" sz="1000" smtClean="0"/>
              <a:t>‹N°›</a:t>
            </a:fld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170490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itut-viavoice.com/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www.linkedin.com/company/1758984/admin/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Documents et tablette sur le bureau">
            <a:extLst>
              <a:ext uri="{FF2B5EF4-FFF2-40B4-BE49-F238E27FC236}">
                <a16:creationId xmlns:a16="http://schemas.microsoft.com/office/drawing/2014/main" id="{0D3848AB-1C59-B691-C687-B50B29B664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9" b="4191"/>
          <a:stretch>
            <a:fillRect/>
          </a:stretch>
        </p:blipFill>
        <p:spPr>
          <a:xfrm>
            <a:off x="1153883" y="1117597"/>
            <a:ext cx="9884229" cy="535872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47BD1EA-DAAC-6266-E97B-5AA3BA7556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" t="23187"/>
          <a:stretch/>
        </p:blipFill>
        <p:spPr>
          <a:xfrm>
            <a:off x="1153886" y="391839"/>
            <a:ext cx="2159196" cy="3863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5A746E-3A88-3BF4-F55C-16D5FC8EB4C0}"/>
              </a:ext>
            </a:extLst>
          </p:cNvPr>
          <p:cNvSpPr/>
          <p:nvPr/>
        </p:nvSpPr>
        <p:spPr>
          <a:xfrm>
            <a:off x="1153885" y="4800603"/>
            <a:ext cx="9884229" cy="123008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8CC41FB-8158-773D-36CB-43F6EBDD1C44}"/>
              </a:ext>
            </a:extLst>
          </p:cNvPr>
          <p:cNvSpPr txBox="1"/>
          <p:nvPr/>
        </p:nvSpPr>
        <p:spPr>
          <a:xfrm>
            <a:off x="1907995" y="4898078"/>
            <a:ext cx="837601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b="1" err="1">
                <a:latin typeface="Century Gothic" panose="020B0502020202020204" pitchFamily="34" charset="0"/>
              </a:rPr>
              <a:t>Viavoice</a:t>
            </a:r>
            <a:r>
              <a:rPr lang="fr-FR" sz="1900" b="1">
                <a:latin typeface="Century Gothic" panose="020B0502020202020204" pitchFamily="34" charset="0"/>
              </a:rPr>
              <a:t> </a:t>
            </a:r>
            <a:r>
              <a:rPr lang="fr-FR" sz="1900">
                <a:latin typeface="Century Gothic" panose="020B0502020202020204" pitchFamily="34" charset="0"/>
              </a:rPr>
              <a:t>x</a:t>
            </a:r>
            <a:r>
              <a:rPr lang="fr-FR" sz="1900" b="1">
                <a:latin typeface="Century Gothic" panose="020B0502020202020204" pitchFamily="34" charset="0"/>
              </a:rPr>
              <a:t> La France Mutualiste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7B52180-5406-0EF2-817E-4432E7566402}"/>
              </a:ext>
            </a:extLst>
          </p:cNvPr>
          <p:cNvSpPr txBox="1"/>
          <p:nvPr/>
        </p:nvSpPr>
        <p:spPr>
          <a:xfrm>
            <a:off x="1907995" y="5172464"/>
            <a:ext cx="8376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C0A56F"/>
                </a:solidFill>
                <a:latin typeface="Century Gothic" panose="020B0502020202020204" pitchFamily="34" charset="0"/>
              </a:rPr>
              <a:t>Etude La Grande Transmission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B1C86F7F-F209-2392-24C5-B612BE0A85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8330" y="142169"/>
            <a:ext cx="1889784" cy="8856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1C85C5-F3B8-9AA9-CD0F-E84E6CA23A4A}"/>
              </a:ext>
            </a:extLst>
          </p:cNvPr>
          <p:cNvSpPr/>
          <p:nvPr/>
        </p:nvSpPr>
        <p:spPr>
          <a:xfrm>
            <a:off x="1153880" y="5695684"/>
            <a:ext cx="9884229" cy="799552"/>
          </a:xfrm>
          <a:prstGeom prst="rect">
            <a:avLst/>
          </a:prstGeom>
          <a:solidFill>
            <a:srgbClr val="CDB78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4" rtlCol="0" anchor="ctr"/>
          <a:lstStyle/>
          <a:p>
            <a:pPr algn="ctr"/>
            <a:endParaRPr lang="fr-FR" sz="11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672BC6-353B-308F-E7A3-98F7A3E54137}"/>
              </a:ext>
            </a:extLst>
          </p:cNvPr>
          <p:cNvSpPr/>
          <p:nvPr/>
        </p:nvSpPr>
        <p:spPr>
          <a:xfrm>
            <a:off x="1153880" y="5754917"/>
            <a:ext cx="9884229" cy="995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4" rtlCol="0" anchor="ctr"/>
          <a:lstStyle/>
          <a:p>
            <a:pPr algn="ctr"/>
            <a:r>
              <a:rPr lang="fr-FR" sz="1100" b="1">
                <a:solidFill>
                  <a:schemeClr val="tx1"/>
                </a:solidFill>
                <a:latin typeface="Century Gothic" panose="020B0502020202020204" pitchFamily="34" charset="0"/>
              </a:rPr>
              <a:t>Arnaud ZEGIERMAN</a:t>
            </a:r>
          </a:p>
          <a:p>
            <a:pPr algn="ctr"/>
            <a:r>
              <a:rPr lang="fr-FR" sz="1100">
                <a:solidFill>
                  <a:schemeClr val="tx1"/>
                </a:solidFill>
                <a:latin typeface="Century Gothic" panose="020B0502020202020204" pitchFamily="34" charset="0"/>
              </a:rPr>
              <a:t>Directeur associé</a:t>
            </a:r>
          </a:p>
          <a:p>
            <a:pPr algn="ctr"/>
            <a:r>
              <a:rPr lang="fr-FR" sz="1100">
                <a:solidFill>
                  <a:schemeClr val="tx1"/>
                </a:solidFill>
                <a:latin typeface="Century Gothic" panose="020B0502020202020204" pitchFamily="34" charset="0"/>
              </a:rPr>
              <a:t>az@institut-viavoice.com</a:t>
            </a:r>
          </a:p>
          <a:p>
            <a:pPr algn="ctr"/>
            <a:endParaRPr lang="fr-FR" sz="11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fr-FR" sz="11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1100" b="1">
                <a:solidFill>
                  <a:schemeClr val="tx1"/>
                </a:solidFill>
                <a:latin typeface="Century Gothic" panose="020B0502020202020204" pitchFamily="34" charset="0"/>
              </a:rPr>
              <a:t>Thomas GENTY</a:t>
            </a:r>
          </a:p>
          <a:p>
            <a:pPr algn="ctr"/>
            <a:r>
              <a:rPr lang="fr-FR" sz="1100" i="1">
                <a:solidFill>
                  <a:schemeClr val="tx1"/>
                </a:solidFill>
                <a:latin typeface="Century Gothic" panose="020B0502020202020204" pitchFamily="34" charset="0"/>
              </a:rPr>
              <a:t>Directeur Clientèle</a:t>
            </a:r>
          </a:p>
          <a:p>
            <a:pPr algn="ctr"/>
            <a:r>
              <a:rPr lang="fr-FR" sz="1100">
                <a:solidFill>
                  <a:schemeClr val="tx1"/>
                </a:solidFill>
                <a:latin typeface="Century Gothic" panose="020B0502020202020204" pitchFamily="34" charset="0"/>
              </a:rPr>
              <a:t>tg@institut-viavoice.com</a:t>
            </a:r>
          </a:p>
          <a:p>
            <a:pPr algn="ctr"/>
            <a:endParaRPr lang="fr-FR" sz="11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fr-FR" sz="11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1100" b="1">
                <a:solidFill>
                  <a:schemeClr val="tx1"/>
                </a:solidFill>
                <a:latin typeface="Century Gothic" panose="020B0502020202020204" pitchFamily="34" charset="0"/>
              </a:rPr>
              <a:t>Annaëlle CARRE de BONNECHOSE</a:t>
            </a:r>
          </a:p>
          <a:p>
            <a:pPr algn="ctr"/>
            <a:r>
              <a:rPr lang="fr-FR" sz="1100" i="1">
                <a:solidFill>
                  <a:schemeClr val="tx1"/>
                </a:solidFill>
                <a:latin typeface="Century Gothic" panose="020B0502020202020204" pitchFamily="34" charset="0"/>
              </a:rPr>
              <a:t>Chargée d’études</a:t>
            </a:r>
          </a:p>
          <a:p>
            <a:pPr algn="ctr"/>
            <a:r>
              <a:rPr lang="fr-FR" sz="1100">
                <a:solidFill>
                  <a:schemeClr val="tx1"/>
                </a:solidFill>
                <a:latin typeface="Century Gothic" panose="020B0502020202020204" pitchFamily="34" charset="0"/>
              </a:rPr>
              <a:t>acb@institut-viavoice.com</a:t>
            </a:r>
          </a:p>
          <a:p>
            <a:pPr algn="ctr"/>
            <a:endParaRPr lang="fr-FR" sz="11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fr-FR" sz="11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1100" b="1">
                <a:solidFill>
                  <a:schemeClr val="tx1"/>
                </a:solidFill>
                <a:latin typeface="Century Gothic" panose="020B0502020202020204" pitchFamily="34" charset="0"/>
              </a:rPr>
              <a:t>Elaïné LIERVILLE</a:t>
            </a:r>
          </a:p>
          <a:p>
            <a:pPr algn="ctr"/>
            <a:r>
              <a:rPr lang="fr-FR" sz="1100">
                <a:solidFill>
                  <a:schemeClr val="tx1"/>
                </a:solidFill>
                <a:latin typeface="Century Gothic" panose="020B0502020202020204" pitchFamily="34" charset="0"/>
              </a:rPr>
              <a:t>Chargée d’études</a:t>
            </a:r>
          </a:p>
          <a:p>
            <a:pPr algn="ctr"/>
            <a:r>
              <a:rPr lang="fr-FR" sz="1100">
                <a:solidFill>
                  <a:schemeClr val="tx1"/>
                </a:solidFill>
                <a:latin typeface="Century Gothic" panose="020B0502020202020204" pitchFamily="34" charset="0"/>
              </a:rPr>
              <a:t>el@institut-viavoice.com </a:t>
            </a:r>
          </a:p>
        </p:txBody>
      </p:sp>
    </p:spTree>
    <p:extLst>
      <p:ext uri="{BB962C8B-B14F-4D97-AF65-F5344CB8AC3E}">
        <p14:creationId xmlns:p14="http://schemas.microsoft.com/office/powerpoint/2010/main" val="4077917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12185-BDE8-A260-8F9F-03BF1141C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3E54A7-86F0-F51F-2C12-FB4D9384F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724" y="831485"/>
            <a:ext cx="11986264" cy="631724"/>
          </a:xfrm>
        </p:spPr>
        <p:txBody>
          <a:bodyPr/>
          <a:lstStyle/>
          <a:p>
            <a:pPr marL="0" indent="0"/>
            <a:r>
              <a:rPr lang="fr-FR" sz="1600"/>
              <a:t>Avez-vous à titre personnel, déjà bénéficié d’un héritage familial ou d’une donation notable (une somme importante, un bien, …) ?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98F1458-1810-BB2D-D221-6E93BA2DD5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724" y="1552752"/>
            <a:ext cx="11986264" cy="248227"/>
          </a:xfrm>
        </p:spPr>
        <p:txBody>
          <a:bodyPr/>
          <a:lstStyle/>
          <a:p>
            <a:r>
              <a:rPr lang="fr-FR"/>
              <a:t>Base : ensemble (1000 personnes)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1A1FEB8-58A4-1CEE-08FA-688C3C40F946}"/>
              </a:ext>
            </a:extLst>
          </p:cNvPr>
          <p:cNvSpPr txBox="1"/>
          <p:nvPr/>
        </p:nvSpPr>
        <p:spPr>
          <a:xfrm>
            <a:off x="85723" y="217718"/>
            <a:ext cx="1007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latin typeface="Century Gothic" panose="020B0502020202020204" pitchFamily="34" charset="0"/>
              </a:rPr>
              <a:t>Expérience d’un héritage ou d’une donation notable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98A1267A-2A3E-118B-0A6E-02D62ADFFB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6306575"/>
              </p:ext>
            </p:extLst>
          </p:nvPr>
        </p:nvGraphicFramePr>
        <p:xfrm>
          <a:off x="2744107" y="2372185"/>
          <a:ext cx="6894286" cy="376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2F288314-9098-3BDB-F6AE-6F989CBEE7FD}"/>
              </a:ext>
            </a:extLst>
          </p:cNvPr>
          <p:cNvSpPr txBox="1"/>
          <p:nvPr/>
        </p:nvSpPr>
        <p:spPr>
          <a:xfrm>
            <a:off x="8171898" y="3576428"/>
            <a:ext cx="29118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00B050"/>
                </a:solidFill>
                <a:latin typeface="Century Gothic" panose="020B0502020202020204" pitchFamily="34" charset="0"/>
              </a:rPr>
              <a:t>Oui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1EF498C-DBAA-6BA7-DB0B-1EC5E64EE9A0}"/>
              </a:ext>
            </a:extLst>
          </p:cNvPr>
          <p:cNvSpPr txBox="1"/>
          <p:nvPr/>
        </p:nvSpPr>
        <p:spPr>
          <a:xfrm>
            <a:off x="1192918" y="3576428"/>
            <a:ext cx="29118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FF0000"/>
                </a:solidFill>
                <a:latin typeface="Century Gothic" panose="020B0502020202020204" pitchFamily="34" charset="0"/>
              </a:rPr>
              <a:t>Non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70734D2-4E1D-3A9B-F516-2BC5A155F000}"/>
              </a:ext>
            </a:extLst>
          </p:cNvPr>
          <p:cNvSpPr txBox="1"/>
          <p:nvPr/>
        </p:nvSpPr>
        <p:spPr>
          <a:xfrm>
            <a:off x="6699597" y="2953935"/>
            <a:ext cx="218773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 se prononcent pas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65CC39-2E16-48FF-314F-227D9DE4F5E3}"/>
              </a:ext>
            </a:extLst>
          </p:cNvPr>
          <p:cNvSpPr/>
          <p:nvPr/>
        </p:nvSpPr>
        <p:spPr>
          <a:xfrm>
            <a:off x="1108222" y="4049849"/>
            <a:ext cx="2996574" cy="7942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>
                <a:solidFill>
                  <a:srgbClr val="FF0000"/>
                </a:solidFill>
              </a:rPr>
              <a:t>CSP - : </a:t>
            </a:r>
            <a:r>
              <a:rPr lang="fr-FR" sz="1400" b="1" i="1">
                <a:solidFill>
                  <a:srgbClr val="FF0000"/>
                </a:solidFill>
              </a:rPr>
              <a:t>70 %</a:t>
            </a:r>
          </a:p>
          <a:p>
            <a:pPr algn="ctr"/>
            <a:r>
              <a:rPr lang="fr-FR" sz="1400" i="1">
                <a:solidFill>
                  <a:srgbClr val="FF0000"/>
                </a:solidFill>
              </a:rPr>
              <a:t>Moins de 60 ans : </a:t>
            </a:r>
            <a:r>
              <a:rPr lang="fr-FR" sz="1400" b="1" i="1">
                <a:solidFill>
                  <a:srgbClr val="FF0000"/>
                </a:solidFill>
              </a:rPr>
              <a:t>68 %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28DDAA-A066-947F-38B2-121A9925D8F0}"/>
              </a:ext>
            </a:extLst>
          </p:cNvPr>
          <p:cNvSpPr/>
          <p:nvPr/>
        </p:nvSpPr>
        <p:spPr>
          <a:xfrm>
            <a:off x="8171900" y="4049849"/>
            <a:ext cx="2911878" cy="8753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>
                <a:solidFill>
                  <a:srgbClr val="00B050"/>
                </a:solidFill>
              </a:rPr>
              <a:t>60 ans et plus : </a:t>
            </a:r>
            <a:r>
              <a:rPr lang="fr-FR" sz="1400" b="1" i="1">
                <a:solidFill>
                  <a:srgbClr val="00B050"/>
                </a:solidFill>
              </a:rPr>
              <a:t>54 %</a:t>
            </a:r>
          </a:p>
          <a:p>
            <a:pPr algn="ctr"/>
            <a:r>
              <a:rPr lang="fr-FR" sz="1400" i="1">
                <a:solidFill>
                  <a:srgbClr val="00B050"/>
                </a:solidFill>
              </a:rPr>
              <a:t>&gt; 5k mensuels nets : </a:t>
            </a:r>
            <a:r>
              <a:rPr lang="fr-FR" sz="1400" b="1" i="1">
                <a:solidFill>
                  <a:srgbClr val="00B050"/>
                </a:solidFill>
              </a:rPr>
              <a:t>49 %</a:t>
            </a:r>
          </a:p>
        </p:txBody>
      </p:sp>
    </p:spTree>
    <p:extLst>
      <p:ext uri="{BB962C8B-B14F-4D97-AF65-F5344CB8AC3E}">
        <p14:creationId xmlns:p14="http://schemas.microsoft.com/office/powerpoint/2010/main" val="1555322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EE38E-286D-1AD7-DD6D-E6385588F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ocuments et tablette sur le bureau">
            <a:extLst>
              <a:ext uri="{FF2B5EF4-FFF2-40B4-BE49-F238E27FC236}">
                <a16:creationId xmlns:a16="http://schemas.microsoft.com/office/drawing/2014/main" id="{F9CCB103-EB7B-E828-18AF-37B2703CEB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" t="14479" b="4191"/>
          <a:stretch>
            <a:fillRect/>
          </a:stretch>
        </p:blipFill>
        <p:spPr>
          <a:xfrm>
            <a:off x="-3" y="-1"/>
            <a:ext cx="12192003" cy="6858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F870A5-FA23-A1B8-71B3-0F610AD105EF}"/>
              </a:ext>
            </a:extLst>
          </p:cNvPr>
          <p:cNvSpPr/>
          <p:nvPr/>
        </p:nvSpPr>
        <p:spPr>
          <a:xfrm>
            <a:off x="2965373" y="0"/>
            <a:ext cx="6261254" cy="6858000"/>
          </a:xfrm>
          <a:prstGeom prst="rect">
            <a:avLst/>
          </a:prstGeom>
          <a:solidFill>
            <a:srgbClr val="F2F2F2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500">
              <a:solidFill>
                <a:srgbClr val="000000">
                  <a:lumMod val="85000"/>
                  <a:lumOff val="15000"/>
                </a:srgbClr>
              </a:solidFill>
              <a:latin typeface="Avenir" panose="020B0503020203020204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500">
              <a:solidFill>
                <a:srgbClr val="000000">
                  <a:lumMod val="85000"/>
                  <a:lumOff val="15000"/>
                </a:srgbClr>
              </a:solidFill>
              <a:latin typeface="Avenir" panose="020B0503020203020204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500">
              <a:solidFill>
                <a:srgbClr val="000000">
                  <a:lumMod val="85000"/>
                  <a:lumOff val="15000"/>
                </a:srgbClr>
              </a:solidFill>
              <a:latin typeface="Avenir" panose="020B0503020203020204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  <a:latin typeface="Avenir" panose="020B0503020203020204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  <a:latin typeface="Avenir" panose="020B0503020203020204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  <a:latin typeface="Avenir" panose="020B0503020203020204"/>
            </a:endParaRPr>
          </a:p>
          <a:p>
            <a:pPr algn="ctr" defTabSz="6858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/>
            </a:pPr>
            <a:endParaRPr lang="fr-FR" sz="900" b="1">
              <a:solidFill>
                <a:srgbClr val="000000">
                  <a:lumMod val="85000"/>
                  <a:lumOff val="15000"/>
                </a:srgbClr>
              </a:solidFill>
              <a:latin typeface="Avenir" panose="020B050302020302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C7F4C8-FF3C-C678-38C5-3B457AD4E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2159299"/>
            <a:ext cx="5143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685800">
              <a:defRPr/>
            </a:pPr>
            <a:r>
              <a:rPr lang="fr-FR" altLang="fr-FR" sz="1400" b="1">
                <a:solidFill>
                  <a:srgbClr val="000000">
                    <a:lumMod val="85000"/>
                    <a:lumOff val="15000"/>
                  </a:srgb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Études Conseil Stratégie</a:t>
            </a:r>
          </a:p>
          <a:p>
            <a:pPr algn="ctr" defTabSz="685800">
              <a:defRPr/>
            </a:pPr>
            <a:r>
              <a:rPr lang="fr-FR" altLang="fr-FR" sz="1400" b="1">
                <a:solidFill>
                  <a:srgbClr val="000000">
                    <a:lumMod val="85000"/>
                    <a:lumOff val="15000"/>
                  </a:srgb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l’avenir des entreprises et des institutions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24A82F-BF05-E82C-5773-068B33F61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373" y="4658573"/>
            <a:ext cx="6261254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685800">
              <a:defRPr/>
            </a:pPr>
            <a:r>
              <a:rPr lang="fr-FR" altLang="fr-FR" sz="120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récentes études d’opinion </a:t>
            </a:r>
            <a:r>
              <a:rPr lang="fr-FR" altLang="fr-FR" sz="120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Viavoice</a:t>
            </a:r>
            <a:r>
              <a:rPr lang="fr-FR" altLang="fr-FR" sz="120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réalisées pour</a:t>
            </a:r>
          </a:p>
          <a:p>
            <a:pPr algn="ctr" defTabSz="685800">
              <a:defRPr/>
            </a:pPr>
            <a:r>
              <a:rPr lang="fr-FR" altLang="fr-FR" sz="120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HEC, </a:t>
            </a:r>
            <a:r>
              <a:rPr lang="fr-FR" altLang="fr-FR" sz="1200" i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Libération</a:t>
            </a:r>
            <a:r>
              <a:rPr lang="fr-FR" altLang="fr-FR" sz="120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altLang="fr-FR" sz="1200" i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Monde</a:t>
            </a:r>
            <a:r>
              <a:rPr lang="fr-FR" altLang="fr-FR" sz="120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altLang="fr-FR" sz="1200" i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Figaro</a:t>
            </a:r>
            <a:r>
              <a:rPr lang="fr-FR" altLang="fr-FR" sz="120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altLang="fr-FR" sz="1200" i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Échos, </a:t>
            </a:r>
            <a:r>
              <a:rPr lang="fr-FR" altLang="fr-FR" sz="120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BFM Business, France 2, RTL et France Inter sont consultables sur </a:t>
            </a:r>
          </a:p>
          <a:p>
            <a:pPr algn="ctr" defTabSz="685800">
              <a:defRPr/>
            </a:pPr>
            <a:r>
              <a:rPr lang="fr-FR" altLang="fr-FR" sz="1400" b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www.institut-viavoice.com</a:t>
            </a:r>
            <a:endParaRPr lang="fr-FR" altLang="fr-FR" sz="1400" b="1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>
              <a:defRPr/>
            </a:pPr>
            <a:endParaRPr lang="fr-FR" altLang="fr-FR" sz="1400" b="1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>
              <a:defRPr/>
            </a:pPr>
            <a:r>
              <a:rPr lang="fr-FR" altLang="fr-FR" sz="140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9, rue Huysmans, 75 006 Paris. </a:t>
            </a:r>
          </a:p>
          <a:p>
            <a:pPr algn="ctr" defTabSz="685800">
              <a:defRPr/>
            </a:pPr>
            <a:r>
              <a:rPr lang="fr-FR" altLang="fr-FR" sz="140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+ 33 (0)1 40 54 13 71 </a:t>
            </a:r>
          </a:p>
          <a:p>
            <a:pPr algn="ctr" defTabSz="685800">
              <a:defRPr/>
            </a:pPr>
            <a:endParaRPr lang="fr-FR" altLang="fr-FR" sz="140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>
              <a:defRPr/>
            </a:pPr>
            <a:r>
              <a:rPr lang="fr-FR" altLang="fr-FR" sz="1400" b="1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Viavoice</a:t>
            </a:r>
            <a:r>
              <a:rPr lang="fr-FR" altLang="fr-FR" sz="1400" b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est une SAS indépendante.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3409A3-1FEB-4EAB-8BA6-39FC5AB20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4648" y="922958"/>
            <a:ext cx="44827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685800">
              <a:defRPr/>
            </a:pPr>
            <a:endParaRPr lang="fr-FR" altLang="es-ES" sz="120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>
              <a:defRPr/>
            </a:pPr>
            <a:r>
              <a:rPr lang="fr-FR" altLang="es-ES" sz="1200" i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La réalité ne pardonne pas qu’on la méprise. » </a:t>
            </a:r>
          </a:p>
          <a:p>
            <a:pPr algn="ctr" defTabSz="685800">
              <a:defRPr/>
            </a:pPr>
            <a:r>
              <a:rPr lang="fr-FR" altLang="es-ES" sz="120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Joris-Karl Huysmans</a:t>
            </a:r>
          </a:p>
          <a:p>
            <a:pPr algn="ctr" defTabSz="685800">
              <a:defRPr/>
            </a:pPr>
            <a:endParaRPr lang="fr-FR" altLang="es-ES" sz="120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CC0C5F-7EF6-B127-38DF-EF411A6D9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927" y="3400715"/>
            <a:ext cx="195014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05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Retrouvez toutes nos actualités :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3316909-A4BD-DF1B-08C0-3AAC371BE9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" t="23187"/>
          <a:stretch/>
        </p:blipFill>
        <p:spPr>
          <a:xfrm>
            <a:off x="4251195" y="319126"/>
            <a:ext cx="3689611" cy="660155"/>
          </a:xfrm>
          <a:prstGeom prst="rect">
            <a:avLst/>
          </a:prstGeom>
        </p:spPr>
      </p:pic>
      <p:pic>
        <p:nvPicPr>
          <p:cNvPr id="15" name="Picture 8" descr="Linkedin - Icônes des médias sociaux gratuites">
            <a:hlinkClick r:id="rId5"/>
            <a:extLst>
              <a:ext uri="{FF2B5EF4-FFF2-40B4-BE49-F238E27FC236}">
                <a16:creationId xmlns:a16="http://schemas.microsoft.com/office/drawing/2014/main" id="{3500A354-9877-4CBB-1721-205349494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95" y="3816213"/>
            <a:ext cx="499837" cy="49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25B6E50-F768-4808-C9C8-79041E154BF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9868" y="3816213"/>
            <a:ext cx="499837" cy="49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72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791C2B0-F1B2-AE4F-F9A6-7E6FA9AAC4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b="0"/>
              <a:t>NOTE TECHNIQUE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4FA79F-223E-013B-D5BF-1E5E8E2525A7}"/>
              </a:ext>
            </a:extLst>
          </p:cNvPr>
          <p:cNvSpPr/>
          <p:nvPr/>
        </p:nvSpPr>
        <p:spPr>
          <a:xfrm>
            <a:off x="7719992" y="3320541"/>
            <a:ext cx="2147228" cy="22078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EF3D2A-739F-E98E-A983-D5C5DF313D78}"/>
              </a:ext>
            </a:extLst>
          </p:cNvPr>
          <p:cNvSpPr/>
          <p:nvPr/>
        </p:nvSpPr>
        <p:spPr>
          <a:xfrm>
            <a:off x="5022386" y="3325323"/>
            <a:ext cx="2147228" cy="22520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381B95-E80A-4BE2-20AF-B3053DC987F3}"/>
              </a:ext>
            </a:extLst>
          </p:cNvPr>
          <p:cNvSpPr/>
          <p:nvPr/>
        </p:nvSpPr>
        <p:spPr>
          <a:xfrm>
            <a:off x="2305730" y="3320541"/>
            <a:ext cx="2217660" cy="22520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9760CB4-7A6E-5E1F-AB56-2AE3C1C9407C}"/>
              </a:ext>
            </a:extLst>
          </p:cNvPr>
          <p:cNvCxnSpPr>
            <a:cxnSpLocks/>
          </p:cNvCxnSpPr>
          <p:nvPr/>
        </p:nvCxnSpPr>
        <p:spPr>
          <a:xfrm>
            <a:off x="1581912" y="3116734"/>
            <a:ext cx="9134856" cy="0"/>
          </a:xfrm>
          <a:prstGeom prst="straightConnector1">
            <a:avLst/>
          </a:prstGeom>
          <a:ln w="19050">
            <a:solidFill>
              <a:srgbClr val="C0A56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4BA99BF-825C-F500-2031-EDC95B455D56}"/>
              </a:ext>
            </a:extLst>
          </p:cNvPr>
          <p:cNvSpPr/>
          <p:nvPr/>
        </p:nvSpPr>
        <p:spPr>
          <a:xfrm>
            <a:off x="2411946" y="2808048"/>
            <a:ext cx="2005865" cy="617372"/>
          </a:xfrm>
          <a:prstGeom prst="rect">
            <a:avLst/>
          </a:prstGeom>
          <a:solidFill>
            <a:srgbClr val="BFA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fr-FR" sz="140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Échantillon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1767B1-4E62-059B-A15C-780C9C29A1E1}"/>
              </a:ext>
            </a:extLst>
          </p:cNvPr>
          <p:cNvSpPr/>
          <p:nvPr/>
        </p:nvSpPr>
        <p:spPr>
          <a:xfrm>
            <a:off x="5093069" y="2808048"/>
            <a:ext cx="2005865" cy="617372"/>
          </a:xfrm>
          <a:prstGeom prst="rect">
            <a:avLst/>
          </a:prstGeom>
          <a:solidFill>
            <a:srgbClr val="BFA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fr-FR" sz="140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Calendrier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BE8D60-ACF5-B2F8-7C95-9898A8554B47}"/>
              </a:ext>
            </a:extLst>
          </p:cNvPr>
          <p:cNvSpPr/>
          <p:nvPr/>
        </p:nvSpPr>
        <p:spPr>
          <a:xfrm>
            <a:off x="7790675" y="2808048"/>
            <a:ext cx="2005865" cy="617372"/>
          </a:xfrm>
          <a:prstGeom prst="rect">
            <a:avLst/>
          </a:prstGeom>
          <a:solidFill>
            <a:srgbClr val="BFA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fr-FR" sz="140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Représentativité</a:t>
            </a:r>
          </a:p>
        </p:txBody>
      </p:sp>
      <p:pic>
        <p:nvPicPr>
          <p:cNvPr id="10" name="Image 9" descr="Épingle jaune sur un calendrier">
            <a:extLst>
              <a:ext uri="{FF2B5EF4-FFF2-40B4-BE49-F238E27FC236}">
                <a16:creationId xmlns:a16="http://schemas.microsoft.com/office/drawing/2014/main" id="{914F9732-C7F5-1C3C-FCEE-9380777985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1"/>
          <a:stretch/>
        </p:blipFill>
        <p:spPr>
          <a:xfrm>
            <a:off x="5297172" y="853993"/>
            <a:ext cx="1650583" cy="1600257"/>
          </a:xfrm>
          <a:prstGeom prst="flowChartConnector">
            <a:avLst/>
          </a:prstGeom>
        </p:spPr>
      </p:pic>
      <p:pic>
        <p:nvPicPr>
          <p:cNvPr id="11" name="Image 10" descr="Trois personnes portant des écouteurs et utilisant un ordinateur">
            <a:extLst>
              <a:ext uri="{FF2B5EF4-FFF2-40B4-BE49-F238E27FC236}">
                <a16:creationId xmlns:a16="http://schemas.microsoft.com/office/drawing/2014/main" id="{26DD9D97-2358-98EA-E3A7-9516D0B373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" t="5898" r="29678" b="4208"/>
          <a:stretch/>
        </p:blipFill>
        <p:spPr>
          <a:xfrm>
            <a:off x="7990561" y="922140"/>
            <a:ext cx="1650583" cy="1532425"/>
          </a:xfrm>
          <a:prstGeom prst="flowChartConnector">
            <a:avLst/>
          </a:prstGeom>
        </p:spPr>
      </p:pic>
      <p:pic>
        <p:nvPicPr>
          <p:cNvPr id="12" name="Image 11" descr="Foule de personnes">
            <a:extLst>
              <a:ext uri="{FF2B5EF4-FFF2-40B4-BE49-F238E27FC236}">
                <a16:creationId xmlns:a16="http://schemas.microsoft.com/office/drawing/2014/main" id="{5CA2467C-1DF0-3CD1-976A-6E29385E2A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4"/>
          <a:stretch/>
        </p:blipFill>
        <p:spPr>
          <a:xfrm>
            <a:off x="2624596" y="852299"/>
            <a:ext cx="1762455" cy="1603645"/>
          </a:xfrm>
          <a:prstGeom prst="flowChartConnector">
            <a:avLst/>
          </a:prstGeom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54C4014B-409D-7485-B76B-6F7C10C26C4A}"/>
              </a:ext>
            </a:extLst>
          </p:cNvPr>
          <p:cNvSpPr txBox="1"/>
          <p:nvPr/>
        </p:nvSpPr>
        <p:spPr>
          <a:xfrm>
            <a:off x="2400544" y="4002499"/>
            <a:ext cx="2005865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Enquête réalisée auprès d’un échantillon représentatif de la population française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fr-FR" sz="1200" b="1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1 000 personnes, âgées de 18 ans et plus.</a:t>
            </a:r>
            <a:endParaRPr lang="fr-FR" sz="300" b="1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3090747-4A4B-1C0B-B89F-57FF2E43DE55}"/>
              </a:ext>
            </a:extLst>
          </p:cNvPr>
          <p:cNvSpPr txBox="1"/>
          <p:nvPr/>
        </p:nvSpPr>
        <p:spPr>
          <a:xfrm>
            <a:off x="5098380" y="4244005"/>
            <a:ext cx="2005865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85800">
              <a:defRPr/>
            </a:pPr>
            <a:r>
              <a:rPr lang="en-US" sz="120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Enquête</a:t>
            </a:r>
            <a:r>
              <a:rPr lang="en-US" sz="120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réalisée</a:t>
            </a:r>
            <a:r>
              <a:rPr lang="en-US" sz="120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</a:t>
            </a:r>
            <a:r>
              <a:rPr lang="en-US" sz="120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ligne</a:t>
            </a:r>
            <a:endParaRPr lang="en-US" sz="120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defTabSz="685800">
              <a:defRPr/>
            </a:pPr>
            <a:endParaRPr lang="en-US" sz="120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defTabSz="685800">
              <a:defRPr/>
            </a:pPr>
            <a:r>
              <a:rPr lang="en-US" sz="1200" b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du 2 au 6 </a:t>
            </a:r>
            <a:r>
              <a:rPr lang="en-US" sz="1200" b="1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janvier</a:t>
            </a:r>
            <a:r>
              <a:rPr lang="en-US" sz="120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2026.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143C0D8B-9CB6-2847-257F-DAF7CDB69496}"/>
              </a:ext>
            </a:extLst>
          </p:cNvPr>
          <p:cNvSpPr txBox="1"/>
          <p:nvPr/>
        </p:nvSpPr>
        <p:spPr>
          <a:xfrm>
            <a:off x="7790672" y="3800212"/>
            <a:ext cx="203347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Représentativité assurée par la méthode des quotas appliquée aux critères suivants 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sexe, âge, profession, région et catégorie d’agglomération</a:t>
            </a:r>
            <a:endParaRPr lang="en-US" sz="120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604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3AB11-DB92-B4D8-9C38-BCABEE160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ocuments et tablette sur le bureau">
            <a:extLst>
              <a:ext uri="{FF2B5EF4-FFF2-40B4-BE49-F238E27FC236}">
                <a16:creationId xmlns:a16="http://schemas.microsoft.com/office/drawing/2014/main" id="{1AF81C35-34CA-F878-5C36-15EEB5E0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" t="14479" b="4191"/>
          <a:stretch>
            <a:fillRect/>
          </a:stretch>
        </p:blipFill>
        <p:spPr>
          <a:xfrm>
            <a:off x="2895599" y="187523"/>
            <a:ext cx="8963025" cy="504170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4BEBB3D-E267-F42D-D6FF-30659EDF766A}"/>
              </a:ext>
            </a:extLst>
          </p:cNvPr>
          <p:cNvSpPr txBox="1"/>
          <p:nvPr/>
        </p:nvSpPr>
        <p:spPr>
          <a:xfrm>
            <a:off x="2895599" y="5532851"/>
            <a:ext cx="96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>
                <a:solidFill>
                  <a:srgbClr val="CDB78C"/>
                </a:solidFill>
                <a:latin typeface="Century Gothic" panose="020B0502020202020204" pitchFamily="34" charset="0"/>
              </a:rPr>
              <a:t>La grande transmission</a:t>
            </a:r>
          </a:p>
        </p:txBody>
      </p:sp>
    </p:spTree>
    <p:extLst>
      <p:ext uri="{BB962C8B-B14F-4D97-AF65-F5344CB8AC3E}">
        <p14:creationId xmlns:p14="http://schemas.microsoft.com/office/powerpoint/2010/main" val="145950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85174-9123-922A-5C9E-CF5A42450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B237FF-0F83-B171-C12F-37AE709EA5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1600"/>
              <a:t>Au vu du contexte actuel, jugez-vous qu’il est important de transmettre un héritage à vos enfants ?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766AD1-15AD-6455-907D-7BC54B3A3B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/>
              <a:t>Base : aux parents (687 personnes)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45047E-D59F-2763-100B-884F76EA9495}"/>
              </a:ext>
            </a:extLst>
          </p:cNvPr>
          <p:cNvSpPr txBox="1"/>
          <p:nvPr/>
        </p:nvSpPr>
        <p:spPr>
          <a:xfrm>
            <a:off x="85724" y="217718"/>
            <a:ext cx="9839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latin typeface="Century Gothic" panose="020B0502020202020204" pitchFamily="34" charset="0"/>
              </a:rPr>
              <a:t>Opinion des parents sur l’importance de transmettre un héritage à leurs enfants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9FC48BCF-2FCD-C026-B132-416EE3694E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9203849"/>
              </p:ext>
            </p:extLst>
          </p:nvPr>
        </p:nvGraphicFramePr>
        <p:xfrm>
          <a:off x="2648857" y="1676400"/>
          <a:ext cx="6894286" cy="4461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C1054DA0-DEA5-97E6-3A9F-31F53085556A}"/>
              </a:ext>
            </a:extLst>
          </p:cNvPr>
          <p:cNvSpPr/>
          <p:nvPr/>
        </p:nvSpPr>
        <p:spPr>
          <a:xfrm>
            <a:off x="1192918" y="4323789"/>
            <a:ext cx="2911878" cy="6924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7CDA858-F9EC-A136-80B3-BD96B0CD6CE9}"/>
              </a:ext>
            </a:extLst>
          </p:cNvPr>
          <p:cNvSpPr txBox="1"/>
          <p:nvPr/>
        </p:nvSpPr>
        <p:spPr>
          <a:xfrm>
            <a:off x="1578911" y="4410132"/>
            <a:ext cx="2139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>
                <a:solidFill>
                  <a:srgbClr val="FF0000"/>
                </a:solidFill>
              </a:rPr>
              <a:t>&lt; 2k mensuels nets : 15 %</a:t>
            </a:r>
          </a:p>
          <a:p>
            <a:pPr algn="ctr"/>
            <a:r>
              <a:rPr lang="fr-FR" sz="1400" i="1">
                <a:solidFill>
                  <a:srgbClr val="FF0000"/>
                </a:solidFill>
              </a:rPr>
              <a:t>Femmes : 15 %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39D8648-7C6F-5247-C6A8-000CAC790CB4}"/>
              </a:ext>
            </a:extLst>
          </p:cNvPr>
          <p:cNvSpPr txBox="1"/>
          <p:nvPr/>
        </p:nvSpPr>
        <p:spPr>
          <a:xfrm>
            <a:off x="8171898" y="3576428"/>
            <a:ext cx="2911878" cy="6924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rgbClr val="00B050"/>
                </a:solidFill>
                <a:latin typeface="Century Gothic" panose="020B0502020202020204" pitchFamily="34" charset="0"/>
              </a:rPr>
              <a:t>Oui</a:t>
            </a:r>
          </a:p>
          <a:p>
            <a:pPr algn="ctr"/>
            <a:r>
              <a:rPr lang="fr-FR" sz="2500" b="1">
                <a:solidFill>
                  <a:srgbClr val="00B050"/>
                </a:solidFill>
                <a:latin typeface="Century Gothic" panose="020B0502020202020204" pitchFamily="34" charset="0"/>
              </a:rPr>
              <a:t>82 %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4708353-55AB-A52D-9BA9-0AEAB96BE2D5}"/>
              </a:ext>
            </a:extLst>
          </p:cNvPr>
          <p:cNvSpPr txBox="1"/>
          <p:nvPr/>
        </p:nvSpPr>
        <p:spPr>
          <a:xfrm>
            <a:off x="1192918" y="3578387"/>
            <a:ext cx="2911878" cy="6924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rgbClr val="FF0000"/>
                </a:solidFill>
                <a:latin typeface="Century Gothic" panose="020B0502020202020204" pitchFamily="34" charset="0"/>
              </a:rPr>
              <a:t>Non</a:t>
            </a:r>
          </a:p>
          <a:p>
            <a:pPr algn="ctr"/>
            <a:r>
              <a:rPr lang="fr-FR" sz="2500" b="1">
                <a:solidFill>
                  <a:srgbClr val="FF0000"/>
                </a:solidFill>
                <a:latin typeface="Century Gothic" panose="020B0502020202020204" pitchFamily="34" charset="0"/>
              </a:rPr>
              <a:t>12 %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6ABB17-1F31-AA37-DEDC-1D6C0575486F}"/>
              </a:ext>
            </a:extLst>
          </p:cNvPr>
          <p:cNvSpPr/>
          <p:nvPr/>
        </p:nvSpPr>
        <p:spPr>
          <a:xfrm>
            <a:off x="4231905" y="2736503"/>
            <a:ext cx="2026696" cy="692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>
                <a:solidFill>
                  <a:schemeClr val="tx1"/>
                </a:solidFill>
                <a:latin typeface="Century Gothic" panose="020B0502020202020204" pitchFamily="34" charset="0"/>
              </a:rPr>
              <a:t>N’épargnent pas : 17 %</a:t>
            </a:r>
          </a:p>
        </p:txBody>
      </p:sp>
    </p:spTree>
    <p:extLst>
      <p:ext uri="{BB962C8B-B14F-4D97-AF65-F5344CB8AC3E}">
        <p14:creationId xmlns:p14="http://schemas.microsoft.com/office/powerpoint/2010/main" val="508356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6F43A-71FE-24B8-BA73-EFD0B08C5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52D812-1B1C-E588-5432-590B7F8821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1600"/>
              <a:t>En France, diriez-vous que l’héritage est un système…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727AB2-1DDF-7004-312F-2153D730C3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/>
              <a:t>Base : ensemble (1000 personnes)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8BDF9C-8E08-62F0-58E6-7454536B27BB}"/>
              </a:ext>
            </a:extLst>
          </p:cNvPr>
          <p:cNvSpPr txBox="1"/>
          <p:nvPr/>
        </p:nvSpPr>
        <p:spPr>
          <a:xfrm>
            <a:off x="85724" y="217718"/>
            <a:ext cx="10205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latin typeface="Century Gothic" panose="020B0502020202020204" pitchFamily="34" charset="0"/>
              </a:rPr>
              <a:t>Opinion sur la justice de l’héritage en France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99CE0C8C-84FC-32E9-013E-FA1AE67DE2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49645"/>
              </p:ext>
            </p:extLst>
          </p:nvPr>
        </p:nvGraphicFramePr>
        <p:xfrm>
          <a:off x="2648857" y="1654372"/>
          <a:ext cx="6894286" cy="4483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5C724C4A-4E92-478A-A578-0D52BDDA7CE4}"/>
              </a:ext>
            </a:extLst>
          </p:cNvPr>
          <p:cNvSpPr txBox="1"/>
          <p:nvPr/>
        </p:nvSpPr>
        <p:spPr>
          <a:xfrm>
            <a:off x="8171898" y="3576428"/>
            <a:ext cx="2911878" cy="6924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rgbClr val="00B050"/>
                </a:solidFill>
                <a:latin typeface="Century Gothic" panose="020B0502020202020204" pitchFamily="34" charset="0"/>
              </a:rPr>
              <a:t>Juste</a:t>
            </a:r>
          </a:p>
          <a:p>
            <a:pPr algn="ctr"/>
            <a:r>
              <a:rPr lang="fr-FR" sz="2500" b="1">
                <a:solidFill>
                  <a:srgbClr val="00B050"/>
                </a:solidFill>
                <a:latin typeface="Century Gothic" panose="020B0502020202020204" pitchFamily="34" charset="0"/>
              </a:rPr>
              <a:t>47%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C8DE3FA-56C5-63BD-3DF8-AA7383D0301F}"/>
              </a:ext>
            </a:extLst>
          </p:cNvPr>
          <p:cNvSpPr txBox="1"/>
          <p:nvPr/>
        </p:nvSpPr>
        <p:spPr>
          <a:xfrm>
            <a:off x="1192918" y="3578387"/>
            <a:ext cx="2911878" cy="6924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rgbClr val="FF0000"/>
                </a:solidFill>
                <a:latin typeface="Century Gothic" panose="020B0502020202020204" pitchFamily="34" charset="0"/>
              </a:rPr>
              <a:t>Pas juste</a:t>
            </a:r>
          </a:p>
          <a:p>
            <a:pPr algn="ctr"/>
            <a:r>
              <a:rPr lang="fr-FR" sz="2500" b="1">
                <a:solidFill>
                  <a:srgbClr val="FF0000"/>
                </a:solidFill>
                <a:latin typeface="Century Gothic" panose="020B0502020202020204" pitchFamily="34" charset="0"/>
              </a:rPr>
              <a:t>43%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596B92-D7C8-CDB0-FED4-07120A8D0E26}"/>
              </a:ext>
            </a:extLst>
          </p:cNvPr>
          <p:cNvSpPr/>
          <p:nvPr/>
        </p:nvSpPr>
        <p:spPr>
          <a:xfrm>
            <a:off x="8087206" y="4328287"/>
            <a:ext cx="3056932" cy="110324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>
                <a:solidFill>
                  <a:srgbClr val="00B050"/>
                </a:solidFill>
              </a:rPr>
              <a:t>Ont déjà bénéficié d’un héritage : </a:t>
            </a:r>
            <a:r>
              <a:rPr lang="fr-FR" sz="1400" b="1" i="1">
                <a:solidFill>
                  <a:srgbClr val="00B050"/>
                </a:solidFill>
              </a:rPr>
              <a:t>60 %</a:t>
            </a:r>
          </a:p>
          <a:p>
            <a:pPr algn="ctr"/>
            <a:r>
              <a:rPr lang="fr-FR" sz="1400" i="1">
                <a:solidFill>
                  <a:srgbClr val="00B050"/>
                </a:solidFill>
              </a:rPr>
              <a:t>&gt; 5k mensuels nets : </a:t>
            </a:r>
            <a:r>
              <a:rPr lang="fr-FR" sz="1400" b="1" i="1">
                <a:solidFill>
                  <a:srgbClr val="00B050"/>
                </a:solidFill>
              </a:rPr>
              <a:t>59 %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fr-FR" sz="1400" b="1" i="1">
              <a:solidFill>
                <a:srgbClr val="00B050"/>
              </a:solidFill>
            </a:endParaRPr>
          </a:p>
          <a:p>
            <a:pPr algn="ctr"/>
            <a:r>
              <a:rPr lang="fr-FR" sz="1400" i="1">
                <a:solidFill>
                  <a:srgbClr val="00B050"/>
                </a:solidFill>
              </a:rPr>
              <a:t>Femmes : 42 %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12F01D9-90E3-6461-4C81-1E8069DCFBD0}"/>
              </a:ext>
            </a:extLst>
          </p:cNvPr>
          <p:cNvSpPr txBox="1"/>
          <p:nvPr/>
        </p:nvSpPr>
        <p:spPr>
          <a:xfrm>
            <a:off x="6931130" y="2744385"/>
            <a:ext cx="23121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i="1">
                <a:latin typeface="Century Gothic" panose="020B0502020202020204" pitchFamily="34" charset="0"/>
              </a:rPr>
              <a:t>&gt; 5k mensuels nets : </a:t>
            </a:r>
            <a:r>
              <a:rPr lang="fr-FR" sz="1200" b="1" i="1">
                <a:latin typeface="Century Gothic" panose="020B0502020202020204" pitchFamily="34" charset="0"/>
              </a:rPr>
              <a:t>21 %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A72F8F-4CB8-8996-89EF-F6587DA8291A}"/>
              </a:ext>
            </a:extLst>
          </p:cNvPr>
          <p:cNvSpPr/>
          <p:nvPr/>
        </p:nvSpPr>
        <p:spPr>
          <a:xfrm>
            <a:off x="1120391" y="4268926"/>
            <a:ext cx="3056932" cy="617400"/>
          </a:xfrm>
          <a:prstGeom prst="rect">
            <a:avLst/>
          </a:prstGeom>
          <a:noFill/>
          <a:ln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>
                <a:solidFill>
                  <a:srgbClr val="EE0000"/>
                </a:solidFill>
              </a:rPr>
              <a:t>N’ont pas hérité ou ne pensent pas hérité d’une somme importante : </a:t>
            </a:r>
            <a:r>
              <a:rPr lang="fr-FR" sz="1400" b="1" i="1">
                <a:solidFill>
                  <a:srgbClr val="EE0000"/>
                </a:solidFill>
              </a:rPr>
              <a:t>50 %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F063F4-7A8A-94D8-F77D-D678A6B32EC3}"/>
              </a:ext>
            </a:extLst>
          </p:cNvPr>
          <p:cNvSpPr/>
          <p:nvPr/>
        </p:nvSpPr>
        <p:spPr>
          <a:xfrm>
            <a:off x="3883562" y="2322344"/>
            <a:ext cx="2026696" cy="692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>
                <a:solidFill>
                  <a:schemeClr val="tx1"/>
                </a:solidFill>
                <a:latin typeface="Century Gothic" panose="020B0502020202020204" pitchFamily="34" charset="0"/>
              </a:rPr>
              <a:t>N’épargnent pas : 20 %</a:t>
            </a:r>
          </a:p>
        </p:txBody>
      </p:sp>
    </p:spTree>
    <p:extLst>
      <p:ext uri="{BB962C8B-B14F-4D97-AF65-F5344CB8AC3E}">
        <p14:creationId xmlns:p14="http://schemas.microsoft.com/office/powerpoint/2010/main" val="1839574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01A60-2E0D-6FF5-30BC-21FB3C87A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63E0DF57-D096-50F3-1112-1D87E7137D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207781"/>
              </p:ext>
            </p:extLst>
          </p:nvPr>
        </p:nvGraphicFramePr>
        <p:xfrm>
          <a:off x="85723" y="1950215"/>
          <a:ext cx="7556048" cy="4573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2C41FA-98DC-4C25-446B-BBFCD8F7BC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722" y="871141"/>
            <a:ext cx="11986264" cy="727812"/>
          </a:xfrm>
        </p:spPr>
        <p:txBody>
          <a:bodyPr/>
          <a:lstStyle/>
          <a:p>
            <a:pPr marL="0" indent="0"/>
            <a:r>
              <a:rPr lang="fr-FR" sz="1400" b="0"/>
              <a:t>Au cours de prochaines années va avoir lieu en France ce que l’on appelle la grande transmission, c’est-à-dire le transfert du patrimoine accumulé par la génération des personnes nées après la 2nde guerre mondiale en France. </a:t>
            </a:r>
            <a:br>
              <a:rPr lang="fr-FR" sz="1400" b="0"/>
            </a:br>
            <a:r>
              <a:rPr lang="fr-FR" sz="1600"/>
              <a:t>Vous-même êtes-vous ou allez-vous être concerné par cette transmission ?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B1B8A4B-BEA1-F7C1-5038-9070F4EDCF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722" y="1642278"/>
            <a:ext cx="11986264" cy="248227"/>
          </a:xfrm>
        </p:spPr>
        <p:txBody>
          <a:bodyPr/>
          <a:lstStyle/>
          <a:p>
            <a:r>
              <a:rPr lang="fr-FR"/>
              <a:t>Base : ensemble (1000 personnes) – Deux réponses possibles sur le « Oui », total supérieur à 100%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03E9EE9-CB32-3F91-E034-2C8501DF9A7A}"/>
              </a:ext>
            </a:extLst>
          </p:cNvPr>
          <p:cNvSpPr txBox="1"/>
          <p:nvPr/>
        </p:nvSpPr>
        <p:spPr>
          <a:xfrm>
            <a:off x="79721" y="178947"/>
            <a:ext cx="840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latin typeface="Century Gothic" panose="020B0502020202020204" pitchFamily="34" charset="0"/>
              </a:rPr>
              <a:t>Part des Français concernés par la grande transmission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82C014A-3100-C689-CAF9-587E64581C34}"/>
              </a:ext>
            </a:extLst>
          </p:cNvPr>
          <p:cNvSpPr txBox="1"/>
          <p:nvPr/>
        </p:nvSpPr>
        <p:spPr>
          <a:xfrm>
            <a:off x="3973457" y="2778067"/>
            <a:ext cx="2742489" cy="6924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rgbClr val="00B050"/>
                </a:solidFill>
                <a:latin typeface="Century Gothic" panose="020B0502020202020204" pitchFamily="34" charset="0"/>
              </a:rPr>
              <a:t>Oui</a:t>
            </a:r>
          </a:p>
          <a:p>
            <a:pPr algn="ctr"/>
            <a:r>
              <a:rPr lang="fr-FR" sz="2500" b="1">
                <a:solidFill>
                  <a:srgbClr val="00B050"/>
                </a:solidFill>
                <a:latin typeface="Century Gothic" panose="020B0502020202020204" pitchFamily="34" charset="0"/>
              </a:rPr>
              <a:t>45 %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2CACAC-6030-0902-EFEF-2618012E42B9}"/>
              </a:ext>
            </a:extLst>
          </p:cNvPr>
          <p:cNvSpPr/>
          <p:nvPr/>
        </p:nvSpPr>
        <p:spPr>
          <a:xfrm>
            <a:off x="4282288" y="3468643"/>
            <a:ext cx="2124825" cy="82661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>
                <a:solidFill>
                  <a:srgbClr val="00B050"/>
                </a:solidFill>
                <a:latin typeface="Century Gothic" panose="020B0502020202020204" pitchFamily="34" charset="0"/>
              </a:rPr>
              <a:t>&gt; 5k mensuels nets : </a:t>
            </a:r>
            <a:r>
              <a:rPr lang="fr-FR" sz="1200" b="1" i="1">
                <a:solidFill>
                  <a:srgbClr val="00B050"/>
                </a:solidFill>
                <a:latin typeface="Century Gothic" panose="020B0502020202020204" pitchFamily="34" charset="0"/>
              </a:rPr>
              <a:t>69 %</a:t>
            </a:r>
            <a:endParaRPr lang="fr-FR" sz="12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1200" i="1">
                <a:solidFill>
                  <a:srgbClr val="00B050"/>
                </a:solidFill>
                <a:latin typeface="Century Gothic" panose="020B0502020202020204" pitchFamily="34" charset="0"/>
              </a:rPr>
              <a:t>CSP+ : </a:t>
            </a:r>
            <a:r>
              <a:rPr lang="fr-FR" sz="1200" b="1" i="1">
                <a:solidFill>
                  <a:srgbClr val="00B050"/>
                </a:solidFill>
                <a:latin typeface="Century Gothic" panose="020B0502020202020204" pitchFamily="34" charset="0"/>
              </a:rPr>
              <a:t>58 %</a:t>
            </a:r>
          </a:p>
          <a:p>
            <a:pPr algn="ctr"/>
            <a:r>
              <a:rPr lang="fr-FR" sz="1200" i="1">
                <a:solidFill>
                  <a:srgbClr val="00B050"/>
                </a:solidFill>
                <a:latin typeface="Century Gothic" panose="020B0502020202020204" pitchFamily="34" charset="0"/>
              </a:rPr>
              <a:t>Hommes : </a:t>
            </a:r>
            <a:r>
              <a:rPr lang="fr-FR" sz="1200" b="1" i="1">
                <a:solidFill>
                  <a:srgbClr val="00B050"/>
                </a:solidFill>
                <a:latin typeface="Century Gothic" panose="020B0502020202020204" pitchFamily="34" charset="0"/>
              </a:rPr>
              <a:t>52 %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4F3538E-403B-2D24-82A3-E0AD907D3001}"/>
              </a:ext>
            </a:extLst>
          </p:cNvPr>
          <p:cNvCxnSpPr>
            <a:cxnSpLocks/>
          </p:cNvCxnSpPr>
          <p:nvPr/>
        </p:nvCxnSpPr>
        <p:spPr>
          <a:xfrm>
            <a:off x="232568" y="4465392"/>
            <a:ext cx="606559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DC6DAB37-CB95-2271-3798-83800B5FE365}"/>
              </a:ext>
            </a:extLst>
          </p:cNvPr>
          <p:cNvSpPr txBox="1">
            <a:spLocks/>
          </p:cNvSpPr>
          <p:nvPr/>
        </p:nvSpPr>
        <p:spPr>
          <a:xfrm>
            <a:off x="6600181" y="2372755"/>
            <a:ext cx="5471806" cy="4062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txBody>
          <a:bodyPr anchor="t"/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Pensez-vous hériter d’une somme importante ?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9C86EA7B-810C-C239-CA16-DAEB50971EB0}"/>
              </a:ext>
            </a:extLst>
          </p:cNvPr>
          <p:cNvSpPr txBox="1">
            <a:spLocks/>
          </p:cNvSpPr>
          <p:nvPr/>
        </p:nvSpPr>
        <p:spPr>
          <a:xfrm>
            <a:off x="6967523" y="2789887"/>
            <a:ext cx="5104463" cy="248227"/>
          </a:xfrm>
          <a:prstGeom prst="rect">
            <a:avLst/>
          </a:prstGeom>
        </p:spPr>
        <p:txBody>
          <a:bodyPr anchor="t"/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1" kern="12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Base : ensemble (1000 personnes)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265BC90-E3FD-433F-59BA-FB5978136125}"/>
              </a:ext>
            </a:extLst>
          </p:cNvPr>
          <p:cNvSpPr txBox="1"/>
          <p:nvPr/>
        </p:nvSpPr>
        <p:spPr>
          <a:xfrm>
            <a:off x="10221162" y="3197481"/>
            <a:ext cx="1661395" cy="56938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>
                <a:solidFill>
                  <a:srgbClr val="00B050"/>
                </a:solidFill>
                <a:latin typeface="Century Gothic" panose="020B0502020202020204" pitchFamily="34" charset="0"/>
              </a:rPr>
              <a:t>Oui, importante</a:t>
            </a:r>
          </a:p>
          <a:p>
            <a:pPr algn="ctr"/>
            <a:r>
              <a:rPr lang="fr-FR" sz="2000" b="1">
                <a:solidFill>
                  <a:srgbClr val="00B050"/>
                </a:solidFill>
                <a:latin typeface="Century Gothic" panose="020B0502020202020204" pitchFamily="34" charset="0"/>
              </a:rPr>
              <a:t>12 %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F96678-51FD-DE76-5C55-208B0F9F554F}"/>
              </a:ext>
            </a:extLst>
          </p:cNvPr>
          <p:cNvSpPr/>
          <p:nvPr/>
        </p:nvSpPr>
        <p:spPr>
          <a:xfrm>
            <a:off x="2562403" y="3429522"/>
            <a:ext cx="1424211" cy="341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>
                <a:solidFill>
                  <a:srgbClr val="00B050"/>
                </a:solidFill>
                <a:latin typeface="Century Gothic" panose="020B0502020202020204" pitchFamily="34" charset="0"/>
              </a:rPr>
              <a:t>35-59 ans : </a:t>
            </a:r>
            <a:r>
              <a:rPr lang="fr-FR" sz="1200" b="1" i="1">
                <a:solidFill>
                  <a:srgbClr val="00B050"/>
                </a:solidFill>
                <a:latin typeface="Century Gothic" panose="020B0502020202020204" pitchFamily="34" charset="0"/>
              </a:rPr>
              <a:t>33 %</a:t>
            </a: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BEEE05DB-D9C7-0DCB-3887-4BF5EBF317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1065812"/>
              </p:ext>
            </p:extLst>
          </p:nvPr>
        </p:nvGraphicFramePr>
        <p:xfrm>
          <a:off x="6716704" y="2212954"/>
          <a:ext cx="7556048" cy="4573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8" name="Connecteur : en angle 17">
            <a:extLst>
              <a:ext uri="{FF2B5EF4-FFF2-40B4-BE49-F238E27FC236}">
                <a16:creationId xmlns:a16="http://schemas.microsoft.com/office/drawing/2014/main" id="{FBC68E22-BC02-7862-58A8-6355AA34D562}"/>
              </a:ext>
            </a:extLst>
          </p:cNvPr>
          <p:cNvCxnSpPr>
            <a:cxnSpLocks/>
          </p:cNvCxnSpPr>
          <p:nvPr/>
        </p:nvCxnSpPr>
        <p:spPr>
          <a:xfrm flipV="1">
            <a:off x="3526971" y="2515328"/>
            <a:ext cx="3073210" cy="522786"/>
          </a:xfrm>
          <a:prstGeom prst="bentConnector3">
            <a:avLst>
              <a:gd name="adj1" fmla="val -111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8C3A6C2-105E-1588-FA0E-EEB1D1649579}"/>
              </a:ext>
            </a:extLst>
          </p:cNvPr>
          <p:cNvSpPr/>
          <p:nvPr/>
        </p:nvSpPr>
        <p:spPr>
          <a:xfrm>
            <a:off x="10115859" y="3704993"/>
            <a:ext cx="1872000" cy="70644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200" i="1">
                <a:solidFill>
                  <a:srgbClr val="00B050"/>
                </a:solidFill>
                <a:latin typeface="Century Gothic" panose="020B0502020202020204" pitchFamily="34" charset="0"/>
              </a:rPr>
              <a:t>Moins de 35 ans : </a:t>
            </a:r>
            <a:r>
              <a:rPr lang="fr-FR" sz="1200" b="1" i="1">
                <a:solidFill>
                  <a:srgbClr val="00B050"/>
                </a:solidFill>
                <a:latin typeface="Century Gothic" panose="020B0502020202020204" pitchFamily="34" charset="0"/>
              </a:rPr>
              <a:t>19%</a:t>
            </a:r>
          </a:p>
          <a:p>
            <a:pPr algn="ctr"/>
            <a:r>
              <a:rPr lang="fr-FR" sz="1200" i="1">
                <a:solidFill>
                  <a:srgbClr val="00B050"/>
                </a:solidFill>
                <a:latin typeface="Century Gothic" panose="020B0502020202020204" pitchFamily="34" charset="0"/>
              </a:rPr>
              <a:t>&gt; 5k mensuels nets : </a:t>
            </a:r>
            <a:r>
              <a:rPr lang="fr-FR" sz="1200" b="1" i="1">
                <a:solidFill>
                  <a:srgbClr val="00B050"/>
                </a:solidFill>
                <a:latin typeface="Century Gothic" panose="020B0502020202020204" pitchFamily="34" charset="0"/>
              </a:rPr>
              <a:t>23 %</a:t>
            </a:r>
            <a:endParaRPr lang="fr-FR" sz="12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1200" i="1">
                <a:solidFill>
                  <a:srgbClr val="00B050"/>
                </a:solidFill>
                <a:latin typeface="Century Gothic" panose="020B0502020202020204" pitchFamily="34" charset="0"/>
              </a:rPr>
              <a:t>CSP+ : </a:t>
            </a:r>
            <a:r>
              <a:rPr lang="fr-FR" sz="1200" b="1" i="1">
                <a:solidFill>
                  <a:srgbClr val="00B050"/>
                </a:solidFill>
                <a:latin typeface="Century Gothic" panose="020B0502020202020204" pitchFamily="34" charset="0"/>
              </a:rPr>
              <a:t>21%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6010D7-3668-1761-5704-8981D4F80E9C}"/>
              </a:ext>
            </a:extLst>
          </p:cNvPr>
          <p:cNvSpPr/>
          <p:nvPr/>
        </p:nvSpPr>
        <p:spPr>
          <a:xfrm>
            <a:off x="4782075" y="4715632"/>
            <a:ext cx="1890327" cy="43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i="1">
                <a:solidFill>
                  <a:srgbClr val="FF0000"/>
                </a:solidFill>
                <a:latin typeface="Century Gothic" panose="020B0502020202020204" pitchFamily="34" charset="0"/>
              </a:rPr>
              <a:t>Non-épargnants : </a:t>
            </a:r>
            <a:r>
              <a:rPr lang="fr-FR" sz="1200" b="1" i="1">
                <a:solidFill>
                  <a:srgbClr val="FF0000"/>
                </a:solidFill>
                <a:latin typeface="Century Gothic" panose="020B0502020202020204" pitchFamily="34" charset="0"/>
              </a:rPr>
              <a:t>58 %</a:t>
            </a:r>
          </a:p>
          <a:p>
            <a:r>
              <a:rPr lang="fr-FR" sz="1200" i="1">
                <a:solidFill>
                  <a:srgbClr val="FF0000"/>
                </a:solidFill>
                <a:latin typeface="Century Gothic" panose="020B0502020202020204" pitchFamily="34" charset="0"/>
              </a:rPr>
              <a:t>Femmes : </a:t>
            </a:r>
            <a:r>
              <a:rPr lang="fr-FR" sz="1200" b="1" i="1">
                <a:solidFill>
                  <a:srgbClr val="FF0000"/>
                </a:solidFill>
                <a:latin typeface="Century Gothic" panose="020B0502020202020204" pitchFamily="34" charset="0"/>
              </a:rPr>
              <a:t>52 %</a:t>
            </a:r>
          </a:p>
        </p:txBody>
      </p:sp>
    </p:spTree>
    <p:extLst>
      <p:ext uri="{BB962C8B-B14F-4D97-AF65-F5344CB8AC3E}">
        <p14:creationId xmlns:p14="http://schemas.microsoft.com/office/powerpoint/2010/main" val="81656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34EFA-9B8A-D64F-E680-204FA8412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D34695AF-E35B-D762-2843-BE4D928D1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6695236"/>
              </p:ext>
            </p:extLst>
          </p:nvPr>
        </p:nvGraphicFramePr>
        <p:xfrm>
          <a:off x="794399" y="1922801"/>
          <a:ext cx="9030823" cy="4573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1333848-F13D-8FF9-57B0-50A306B19C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1600"/>
              <a:t>Savoir que vous allez recevoir un héritage change-t-il votre manière d’épargner ?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88EEAD5-7605-CED1-7C23-1FDFC79A38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/>
              <a:t>Base : à ceux qui vont hériter de leurs parents (245 personnes)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E0AA7C3-60DC-9BC5-0910-ACDF6705E83C}"/>
              </a:ext>
            </a:extLst>
          </p:cNvPr>
          <p:cNvSpPr txBox="1"/>
          <p:nvPr/>
        </p:nvSpPr>
        <p:spPr>
          <a:xfrm>
            <a:off x="85725" y="192425"/>
            <a:ext cx="920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latin typeface="Century Gothic" panose="020B0502020202020204" pitchFamily="34" charset="0"/>
              </a:rPr>
              <a:t>Impact des perspectives d’héritage sur les comportements d’épargne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75DBD0F-6280-357F-2B24-2E8877742785}"/>
              </a:ext>
            </a:extLst>
          </p:cNvPr>
          <p:cNvSpPr txBox="1"/>
          <p:nvPr/>
        </p:nvSpPr>
        <p:spPr>
          <a:xfrm>
            <a:off x="8556173" y="2556544"/>
            <a:ext cx="1821724" cy="6924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rgbClr val="00B050"/>
                </a:solidFill>
                <a:latin typeface="Century Gothic" panose="020B0502020202020204" pitchFamily="34" charset="0"/>
              </a:rPr>
              <a:t>Oui</a:t>
            </a:r>
          </a:p>
          <a:p>
            <a:pPr algn="ctr"/>
            <a:r>
              <a:rPr lang="fr-FR" sz="2500" b="1">
                <a:solidFill>
                  <a:srgbClr val="00B050"/>
                </a:solidFill>
                <a:latin typeface="Century Gothic" panose="020B0502020202020204" pitchFamily="34" charset="0"/>
              </a:rPr>
              <a:t>32%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A5A3DCC-F2CE-24BA-D27C-BEF9DF47AFAB}"/>
              </a:ext>
            </a:extLst>
          </p:cNvPr>
          <p:cNvCxnSpPr>
            <a:cxnSpLocks/>
          </p:cNvCxnSpPr>
          <p:nvPr/>
        </p:nvCxnSpPr>
        <p:spPr>
          <a:xfrm>
            <a:off x="232568" y="4277307"/>
            <a:ext cx="1172686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C9A19FE6-21BB-7384-FD52-BC4D50A600F4}"/>
              </a:ext>
            </a:extLst>
          </p:cNvPr>
          <p:cNvSpPr txBox="1"/>
          <p:nvPr/>
        </p:nvSpPr>
        <p:spPr>
          <a:xfrm>
            <a:off x="8683912" y="3244089"/>
            <a:ext cx="1566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>
                <a:solidFill>
                  <a:srgbClr val="00B050"/>
                </a:solidFill>
              </a:rPr>
              <a:t>Moins de 35 ans : </a:t>
            </a:r>
            <a:r>
              <a:rPr lang="fr-FR" sz="1200" b="1" i="1">
                <a:solidFill>
                  <a:srgbClr val="00B050"/>
                </a:solidFill>
              </a:rPr>
              <a:t>55%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8619FB-28FB-195E-E086-35B2D7B1718E}"/>
              </a:ext>
            </a:extLst>
          </p:cNvPr>
          <p:cNvSpPr/>
          <p:nvPr/>
        </p:nvSpPr>
        <p:spPr>
          <a:xfrm>
            <a:off x="8683912" y="3244090"/>
            <a:ext cx="1566246" cy="2769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3FE045-C2BB-1F16-4DD9-006DB8D2FA0A}"/>
              </a:ext>
            </a:extLst>
          </p:cNvPr>
          <p:cNvSpPr/>
          <p:nvPr/>
        </p:nvSpPr>
        <p:spPr>
          <a:xfrm>
            <a:off x="6683080" y="4433651"/>
            <a:ext cx="3813470" cy="599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i="1">
                <a:solidFill>
                  <a:srgbClr val="EE0000"/>
                </a:solidFill>
                <a:latin typeface="Century Gothic" panose="020B0502020202020204" pitchFamily="34" charset="0"/>
              </a:rPr>
              <a:t>Vont hériter d’une somme peu importante : </a:t>
            </a:r>
            <a:r>
              <a:rPr lang="fr-FR" sz="1200" b="1" i="1">
                <a:solidFill>
                  <a:srgbClr val="EE0000"/>
                </a:solidFill>
                <a:latin typeface="Century Gothic" panose="020B0502020202020204" pitchFamily="34" charset="0"/>
              </a:rPr>
              <a:t>88 %</a:t>
            </a:r>
            <a:endParaRPr lang="fr-FR" sz="1200" i="1">
              <a:solidFill>
                <a:srgbClr val="EE0000"/>
              </a:solidFill>
              <a:latin typeface="Century Gothic" panose="020B0502020202020204" pitchFamily="34" charset="0"/>
            </a:endParaRPr>
          </a:p>
          <a:p>
            <a:r>
              <a:rPr lang="fr-FR" sz="1200" i="1">
                <a:solidFill>
                  <a:srgbClr val="EE0000"/>
                </a:solidFill>
                <a:latin typeface="Century Gothic" panose="020B0502020202020204" pitchFamily="34" charset="0"/>
              </a:rPr>
              <a:t>Vont hériter d’une somme importante : </a:t>
            </a:r>
            <a:r>
              <a:rPr lang="fr-FR" sz="1200" b="1" i="1">
                <a:solidFill>
                  <a:srgbClr val="EE0000"/>
                </a:solidFill>
                <a:latin typeface="Century Gothic" panose="020B0502020202020204" pitchFamily="34" charset="0"/>
              </a:rPr>
              <a:t>47 %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E4B8D7-5F3F-A50E-3CA1-3998612FA986}"/>
              </a:ext>
            </a:extLst>
          </p:cNvPr>
          <p:cNvSpPr/>
          <p:nvPr/>
        </p:nvSpPr>
        <p:spPr>
          <a:xfrm>
            <a:off x="4640148" y="2525110"/>
            <a:ext cx="3491089" cy="547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i="1">
                <a:solidFill>
                  <a:srgbClr val="00B050"/>
                </a:solidFill>
                <a:latin typeface="Century Gothic" panose="020B0502020202020204" pitchFamily="34" charset="0"/>
              </a:rPr>
              <a:t>Vont hériter d’une somme importante : </a:t>
            </a:r>
            <a:r>
              <a:rPr lang="fr-FR" sz="1200" b="1" i="1">
                <a:solidFill>
                  <a:srgbClr val="00B050"/>
                </a:solidFill>
                <a:latin typeface="Century Gothic" panose="020B0502020202020204" pitchFamily="34" charset="0"/>
              </a:rPr>
              <a:t>30 %</a:t>
            </a:r>
            <a:endParaRPr lang="fr-FR" sz="12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r>
              <a:rPr lang="fr-FR" sz="1200" i="1">
                <a:solidFill>
                  <a:srgbClr val="00B050"/>
                </a:solidFill>
                <a:latin typeface="Century Gothic" panose="020B0502020202020204" pitchFamily="34" charset="0"/>
              </a:rPr>
              <a:t>- Dont une somme très importante : </a:t>
            </a:r>
            <a:r>
              <a:rPr lang="fr-FR" sz="1200" b="1" i="1">
                <a:solidFill>
                  <a:srgbClr val="00B050"/>
                </a:solidFill>
                <a:latin typeface="Century Gothic" panose="020B0502020202020204" pitchFamily="34" charset="0"/>
              </a:rPr>
              <a:t>68 %</a:t>
            </a:r>
          </a:p>
        </p:txBody>
      </p:sp>
    </p:spTree>
    <p:extLst>
      <p:ext uri="{BB962C8B-B14F-4D97-AF65-F5344CB8AC3E}">
        <p14:creationId xmlns:p14="http://schemas.microsoft.com/office/powerpoint/2010/main" val="1574085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05E3B-2DFC-A83E-43CB-392FDF482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3B04DFA9-ACC9-13BE-A653-9581138859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8548229"/>
              </p:ext>
            </p:extLst>
          </p:nvPr>
        </p:nvGraphicFramePr>
        <p:xfrm>
          <a:off x="169837" y="1743961"/>
          <a:ext cx="10192755" cy="4573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4C8D4913-DD0C-0A21-2CB9-63C374867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533134"/>
              </p:ext>
            </p:extLst>
          </p:nvPr>
        </p:nvGraphicFramePr>
        <p:xfrm>
          <a:off x="8654025" y="1728004"/>
          <a:ext cx="3364946" cy="441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473">
                  <a:extLst>
                    <a:ext uri="{9D8B030D-6E8A-4147-A177-3AD203B41FA5}">
                      <a16:colId xmlns:a16="http://schemas.microsoft.com/office/drawing/2014/main" val="3123542106"/>
                    </a:ext>
                  </a:extLst>
                </a:gridCol>
                <a:gridCol w="1682473">
                  <a:extLst>
                    <a:ext uri="{9D8B030D-6E8A-4147-A177-3AD203B41FA5}">
                      <a16:colId xmlns:a16="http://schemas.microsoft.com/office/drawing/2014/main" val="341314240"/>
                    </a:ext>
                  </a:extLst>
                </a:gridCol>
              </a:tblGrid>
              <a:tr h="882448"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Vont hériter de leurs parents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Vont transmettre à leurs enfants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391508"/>
                  </a:ext>
                </a:extLst>
              </a:tr>
              <a:tr h="882448"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689971"/>
                  </a:ext>
                </a:extLst>
              </a:tr>
              <a:tr h="882448">
                <a:tc>
                  <a:txBody>
                    <a:bodyPr/>
                    <a:lstStyle/>
                    <a:p>
                      <a:pPr algn="ctr"/>
                      <a:r>
                        <a:rPr lang="fr-FR" sz="1400" b="1">
                          <a:latin typeface="Century Gothic" panose="020B0502020202020204" pitchFamily="34" charset="0"/>
                        </a:rPr>
                        <a:t>23%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>
                          <a:solidFill>
                            <a:srgbClr val="FFC000"/>
                          </a:solidFill>
                          <a:latin typeface="Century Gothic" panose="020B0502020202020204" pitchFamily="34" charset="0"/>
                        </a:rPr>
                        <a:t>35%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969153"/>
                  </a:ext>
                </a:extLst>
              </a:tr>
              <a:tr h="882448">
                <a:tc>
                  <a:txBody>
                    <a:bodyPr/>
                    <a:lstStyle/>
                    <a:p>
                      <a:pPr algn="ctr"/>
                      <a:r>
                        <a:rPr lang="fr-FR" sz="14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36%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>
                          <a:latin typeface="Century Gothic" panose="020B0502020202020204" pitchFamily="34" charset="0"/>
                        </a:rPr>
                        <a:t>23%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1094420"/>
                  </a:ext>
                </a:extLst>
              </a:tr>
              <a:tr h="882448">
                <a:tc>
                  <a:txBody>
                    <a:bodyPr/>
                    <a:lstStyle/>
                    <a:p>
                      <a:pPr algn="ctr"/>
                      <a:r>
                        <a:rPr lang="fr-FR" sz="1400" b="1">
                          <a:latin typeface="Century Gothic" panose="020B0502020202020204" pitchFamily="34" charset="0"/>
                        </a:rPr>
                        <a:t>5%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>
                          <a:latin typeface="Century Gothic" panose="020B0502020202020204" pitchFamily="34" charset="0"/>
                        </a:rPr>
                        <a:t>2%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0095864"/>
                  </a:ext>
                </a:extLst>
              </a:tr>
            </a:tbl>
          </a:graphicData>
        </a:graphic>
      </p:graphicFrame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751AC6-350F-34C6-DA49-4FBDF6E9B7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1600"/>
              <a:t>Vous-même, avez-vous échangé avec vos enfants ou vos parents concernant cet héritage ?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46969D1-74D1-9B1A-0FEF-79C5DFBB8B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/>
              <a:t>Base : à ceux qui vont hériter de leurs parents ou dont les enfants von hériter (446 personnes)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00BBA12-4571-1CEB-681A-068C66D8B062}"/>
              </a:ext>
            </a:extLst>
          </p:cNvPr>
          <p:cNvSpPr txBox="1"/>
          <p:nvPr/>
        </p:nvSpPr>
        <p:spPr>
          <a:xfrm>
            <a:off x="85723" y="188666"/>
            <a:ext cx="1001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latin typeface="Century Gothic" panose="020B0502020202020204" pitchFamily="34" charset="0"/>
              </a:rPr>
              <a:t>Discussions familiales sur les futures transmissions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A5DB8F2-1A33-98D6-AC2F-6032C563C2A6}"/>
              </a:ext>
            </a:extLst>
          </p:cNvPr>
          <p:cNvSpPr txBox="1"/>
          <p:nvPr/>
        </p:nvSpPr>
        <p:spPr>
          <a:xfrm>
            <a:off x="6993598" y="3951293"/>
            <a:ext cx="2139867" cy="6924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rgbClr val="FF0000"/>
                </a:solidFill>
                <a:latin typeface="Century Gothic" panose="020B0502020202020204" pitchFamily="34" charset="0"/>
              </a:rPr>
              <a:t>N’en ont pas parlé</a:t>
            </a:r>
          </a:p>
          <a:p>
            <a:pPr algn="ctr"/>
            <a:r>
              <a:rPr lang="fr-FR" sz="2500" b="1">
                <a:solidFill>
                  <a:srgbClr val="FF0000"/>
                </a:solidFill>
                <a:latin typeface="Century Gothic" panose="020B0502020202020204" pitchFamily="34" charset="0"/>
              </a:rPr>
              <a:t>58%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0BA523F-2609-A720-5825-7380735286E4}"/>
              </a:ext>
            </a:extLst>
          </p:cNvPr>
          <p:cNvCxnSpPr>
            <a:cxnSpLocks/>
          </p:cNvCxnSpPr>
          <p:nvPr/>
        </p:nvCxnSpPr>
        <p:spPr>
          <a:xfrm>
            <a:off x="232568" y="3459038"/>
            <a:ext cx="1172686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4714367F-5F64-0ABA-F5D8-05C6A52890DD}"/>
              </a:ext>
            </a:extLst>
          </p:cNvPr>
          <p:cNvSpPr txBox="1">
            <a:spLocks/>
          </p:cNvSpPr>
          <p:nvPr/>
        </p:nvSpPr>
        <p:spPr>
          <a:xfrm>
            <a:off x="9103851" y="2382266"/>
            <a:ext cx="766941" cy="248225"/>
          </a:xfrm>
          <a:prstGeom prst="rect">
            <a:avLst/>
          </a:prstGeom>
        </p:spPr>
        <p:txBody>
          <a:bodyPr anchor="t"/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1" kern="12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/>
              <a:t>n=245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74DBA01D-E682-08C9-AEEA-4FC646BFC7E7}"/>
              </a:ext>
            </a:extLst>
          </p:cNvPr>
          <p:cNvSpPr txBox="1">
            <a:spLocks/>
          </p:cNvSpPr>
          <p:nvPr/>
        </p:nvSpPr>
        <p:spPr>
          <a:xfrm>
            <a:off x="10808907" y="2375614"/>
            <a:ext cx="766941" cy="248225"/>
          </a:xfrm>
          <a:prstGeom prst="rect">
            <a:avLst/>
          </a:prstGeom>
        </p:spPr>
        <p:txBody>
          <a:bodyPr anchor="t"/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1" kern="12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/>
              <a:t>n=240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8BEC88-E0BC-9E79-DF15-48AE731D2412}"/>
              </a:ext>
            </a:extLst>
          </p:cNvPr>
          <p:cNvSpPr/>
          <p:nvPr/>
        </p:nvSpPr>
        <p:spPr>
          <a:xfrm>
            <a:off x="8267701" y="3014466"/>
            <a:ext cx="2422824" cy="547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>
                <a:solidFill>
                  <a:srgbClr val="00B050"/>
                </a:solidFill>
                <a:latin typeface="Century Gothic" panose="020B0502020202020204" pitchFamily="34" charset="0"/>
              </a:rPr>
              <a:t>Vont hériter d’une </a:t>
            </a:r>
            <a:br>
              <a:rPr lang="fr-FR" sz="1200" i="1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lang="fr-FR" sz="1200" i="1">
                <a:solidFill>
                  <a:srgbClr val="00B050"/>
                </a:solidFill>
                <a:latin typeface="Century Gothic" panose="020B0502020202020204" pitchFamily="34" charset="0"/>
              </a:rPr>
              <a:t>somme très importante : </a:t>
            </a:r>
            <a:r>
              <a:rPr lang="fr-FR" sz="1200" b="1" i="1">
                <a:solidFill>
                  <a:srgbClr val="00B050"/>
                </a:solidFill>
                <a:latin typeface="Century Gothic" panose="020B0502020202020204" pitchFamily="34" charset="0"/>
              </a:rPr>
              <a:t>78 %</a:t>
            </a:r>
            <a:endParaRPr lang="fr-FR" sz="1200" i="1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221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44C8E-028B-CB93-A584-C515F0140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24D7B4C7-BC5D-5E73-5AB8-E59A982EF2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6387408"/>
              </p:ext>
            </p:extLst>
          </p:nvPr>
        </p:nvGraphicFramePr>
        <p:xfrm>
          <a:off x="1685" y="1318092"/>
          <a:ext cx="10536314" cy="4746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184E9F-0F01-04F4-B871-F8E72CD149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1600"/>
              <a:t>Vous-même, vous sentez-vous informé… 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D817E30-B669-998C-843D-64368518CD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/>
              <a:t>Base : à ceux qui vont hériter de leurs parents ou dont les enfants von hériter (446 personnes)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C1378D9-F7B1-3A90-9259-273E137FCA3C}"/>
              </a:ext>
            </a:extLst>
          </p:cNvPr>
          <p:cNvSpPr txBox="1"/>
          <p:nvPr/>
        </p:nvSpPr>
        <p:spPr>
          <a:xfrm>
            <a:off x="85724" y="171994"/>
            <a:ext cx="1064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latin typeface="Century Gothic" panose="020B0502020202020204" pitchFamily="34" charset="0"/>
              </a:rPr>
              <a:t>Sentiment d’information sur les futures transmissions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822B8D9A-C2EF-0A17-1B5C-2DF53E5466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944231"/>
              </p:ext>
            </p:extLst>
          </p:nvPr>
        </p:nvGraphicFramePr>
        <p:xfrm>
          <a:off x="8899696" y="2059805"/>
          <a:ext cx="2834056" cy="3724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028">
                  <a:extLst>
                    <a:ext uri="{9D8B030D-6E8A-4147-A177-3AD203B41FA5}">
                      <a16:colId xmlns:a16="http://schemas.microsoft.com/office/drawing/2014/main" val="820736830"/>
                    </a:ext>
                  </a:extLst>
                </a:gridCol>
                <a:gridCol w="1417028">
                  <a:extLst>
                    <a:ext uri="{9D8B030D-6E8A-4147-A177-3AD203B41FA5}">
                      <a16:colId xmlns:a16="http://schemas.microsoft.com/office/drawing/2014/main" val="1624225951"/>
                    </a:ext>
                  </a:extLst>
                </a:gridCol>
              </a:tblGrid>
              <a:tr h="7026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Oui</a:t>
                      </a:r>
                      <a:endParaRPr lang="fr-FR" sz="1600" b="1" u="none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u="none">
                          <a:solidFill>
                            <a:srgbClr val="EE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135189"/>
                  </a:ext>
                </a:extLst>
              </a:tr>
              <a:tr h="927349"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652545"/>
                  </a:ext>
                </a:extLst>
              </a:tr>
              <a:tr h="1167665"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7596820"/>
                  </a:ext>
                </a:extLst>
              </a:tr>
              <a:tr h="9273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kumimoji="0" lang="fr-FR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kumimoji="0" lang="fr-FR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5699"/>
                  </a:ext>
                </a:extLst>
              </a:tr>
            </a:tbl>
          </a:graphicData>
        </a:graphic>
      </p:graphicFrame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3348A7C0-5760-52B2-0604-BC212F690065}"/>
              </a:ext>
            </a:extLst>
          </p:cNvPr>
          <p:cNvSpPr txBox="1">
            <a:spLocks/>
          </p:cNvSpPr>
          <p:nvPr/>
        </p:nvSpPr>
        <p:spPr>
          <a:xfrm>
            <a:off x="720141" y="5643478"/>
            <a:ext cx="2431637" cy="486607"/>
          </a:xfrm>
          <a:prstGeom prst="rect">
            <a:avLst/>
          </a:prstGeom>
        </p:spPr>
        <p:txBody>
          <a:bodyPr anchor="t"/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1" kern="12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Base : à ceux qui vont hériter de leurs parents (n=245)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4CF3E78F-FACF-8090-3408-9B981FA141D7}"/>
              </a:ext>
            </a:extLst>
          </p:cNvPr>
          <p:cNvSpPr txBox="1">
            <a:spLocks/>
          </p:cNvSpPr>
          <p:nvPr/>
        </p:nvSpPr>
        <p:spPr>
          <a:xfrm>
            <a:off x="565019" y="3394710"/>
            <a:ext cx="2257103" cy="486607"/>
          </a:xfrm>
          <a:prstGeom prst="rect">
            <a:avLst/>
          </a:prstGeom>
        </p:spPr>
        <p:txBody>
          <a:bodyPr anchor="t"/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1" kern="12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Base : dont les enfants vont hériter (n=238)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F4123F8-5261-2854-9E9F-662DA3744116}"/>
              </a:ext>
            </a:extLst>
          </p:cNvPr>
          <p:cNvSpPr txBox="1"/>
          <p:nvPr/>
        </p:nvSpPr>
        <p:spPr>
          <a:xfrm>
            <a:off x="3558861" y="5625659"/>
            <a:ext cx="3647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>
                <a:latin typeface="Century Gothic" panose="020B0502020202020204" pitchFamily="34" charset="0"/>
              </a:rPr>
              <a:t>Parents d’enfants encore au foyer : </a:t>
            </a:r>
            <a:r>
              <a:rPr lang="fr-FR" sz="1200" b="1" i="1">
                <a:latin typeface="Century Gothic" panose="020B0502020202020204" pitchFamily="34" charset="0"/>
              </a:rPr>
              <a:t>30%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0E2B91-CE51-93DA-5A75-7FE10B698AC4}"/>
              </a:ext>
            </a:extLst>
          </p:cNvPr>
          <p:cNvSpPr txBox="1"/>
          <p:nvPr/>
        </p:nvSpPr>
        <p:spPr>
          <a:xfrm>
            <a:off x="8492032" y="5556550"/>
            <a:ext cx="2139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>
                <a:latin typeface="Century Gothic" panose="020B0502020202020204" pitchFamily="34" charset="0"/>
              </a:rPr>
              <a:t>Ont déjà hérité : </a:t>
            </a:r>
            <a:r>
              <a:rPr lang="fr-FR" sz="1000" b="1" i="1">
                <a:latin typeface="Century Gothic" panose="020B0502020202020204" pitchFamily="34" charset="0"/>
              </a:rPr>
              <a:t>73%</a:t>
            </a:r>
          </a:p>
          <a:p>
            <a:pPr algn="ctr"/>
            <a:r>
              <a:rPr lang="fr-FR" sz="1000" i="1">
                <a:latin typeface="Century Gothic" panose="020B0502020202020204" pitchFamily="34" charset="0"/>
              </a:rPr>
              <a:t>5k nets mensuels : </a:t>
            </a:r>
            <a:r>
              <a:rPr lang="fr-FR" sz="1000" b="1" i="1">
                <a:latin typeface="Century Gothic" panose="020B0502020202020204" pitchFamily="34" charset="0"/>
              </a:rPr>
              <a:t>73%</a:t>
            </a:r>
          </a:p>
          <a:p>
            <a:pPr algn="ctr"/>
            <a:r>
              <a:rPr lang="fr-FR" sz="1000" i="1">
                <a:latin typeface="Century Gothic" panose="020B0502020202020204" pitchFamily="34" charset="0"/>
              </a:rPr>
              <a:t>Vont hériter d’une somme importante :</a:t>
            </a:r>
            <a:r>
              <a:rPr lang="fr-FR" sz="1000" b="1" i="1">
                <a:latin typeface="Century Gothic" panose="020B0502020202020204" pitchFamily="34" charset="0"/>
              </a:rPr>
              <a:t> 70%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DBE41F6-194C-F28E-846F-DADA8F6BD95F}"/>
              </a:ext>
            </a:extLst>
          </p:cNvPr>
          <p:cNvSpPr txBox="1"/>
          <p:nvPr/>
        </p:nvSpPr>
        <p:spPr>
          <a:xfrm>
            <a:off x="8549273" y="3448184"/>
            <a:ext cx="20252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>
                <a:latin typeface="Century Gothic" panose="020B0502020202020204" pitchFamily="34" charset="0"/>
              </a:rPr>
              <a:t>&gt; 5k nets mensuels : </a:t>
            </a:r>
            <a:r>
              <a:rPr lang="fr-FR" sz="1000" b="1" i="1">
                <a:latin typeface="Century Gothic" panose="020B0502020202020204" pitchFamily="34" charset="0"/>
              </a:rPr>
              <a:t>81%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9EF772D-7D1B-4CDD-90D3-FC784587E17C}"/>
              </a:ext>
            </a:extLst>
          </p:cNvPr>
          <p:cNvSpPr txBox="1"/>
          <p:nvPr/>
        </p:nvSpPr>
        <p:spPr>
          <a:xfrm>
            <a:off x="8549273" y="4349594"/>
            <a:ext cx="20252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>
                <a:latin typeface="Century Gothic" panose="020B0502020202020204" pitchFamily="34" charset="0"/>
              </a:rPr>
              <a:t>&gt; 5k nets mensuels : </a:t>
            </a:r>
            <a:r>
              <a:rPr lang="fr-FR" sz="1000" b="1" i="1">
                <a:latin typeface="Century Gothic" panose="020B0502020202020204" pitchFamily="34" charset="0"/>
              </a:rPr>
              <a:t>70%</a:t>
            </a:r>
          </a:p>
          <a:p>
            <a:pPr algn="ctr"/>
            <a:r>
              <a:rPr lang="fr-FR" sz="1000" i="1">
                <a:latin typeface="Century Gothic" panose="020B0502020202020204" pitchFamily="34" charset="0"/>
              </a:rPr>
              <a:t>Moins de 35 ans : </a:t>
            </a:r>
            <a:r>
              <a:rPr lang="fr-FR" sz="1000" b="1" i="1">
                <a:latin typeface="Century Gothic" panose="020B0502020202020204" pitchFamily="34" charset="0"/>
              </a:rPr>
              <a:t>67 %</a:t>
            </a:r>
          </a:p>
          <a:p>
            <a:pPr algn="ctr"/>
            <a:r>
              <a:rPr lang="fr-FR" sz="1000" i="1">
                <a:latin typeface="Century Gothic" panose="020B0502020202020204" pitchFamily="34" charset="0"/>
              </a:rPr>
              <a:t>Ont déjà hérité : </a:t>
            </a:r>
            <a:r>
              <a:rPr lang="fr-FR" sz="1000" b="1" i="1">
                <a:latin typeface="Century Gothic" panose="020B0502020202020204" pitchFamily="34" charset="0"/>
              </a:rPr>
              <a:t>66%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5934A36-615A-C6CD-ED67-8E2D603EEFDB}"/>
              </a:ext>
            </a:extLst>
          </p:cNvPr>
          <p:cNvSpPr txBox="1"/>
          <p:nvPr/>
        </p:nvSpPr>
        <p:spPr>
          <a:xfrm>
            <a:off x="10379014" y="4398581"/>
            <a:ext cx="17269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>
                <a:latin typeface="Century Gothic" panose="020B0502020202020204" pitchFamily="34" charset="0"/>
              </a:rPr>
              <a:t>N’ont jamais hérité : </a:t>
            </a:r>
            <a:r>
              <a:rPr lang="fr-FR" sz="1000" b="1" i="1">
                <a:latin typeface="Century Gothic" panose="020B0502020202020204" pitchFamily="34" charset="0"/>
              </a:rPr>
              <a:t>53%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AFA8398-3E2C-3724-3098-EF494A4E2AA0}"/>
              </a:ext>
            </a:extLst>
          </p:cNvPr>
          <p:cNvSpPr txBox="1"/>
          <p:nvPr/>
        </p:nvSpPr>
        <p:spPr>
          <a:xfrm>
            <a:off x="10384015" y="5555806"/>
            <a:ext cx="17269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>
                <a:latin typeface="Century Gothic" panose="020B0502020202020204" pitchFamily="34" charset="0"/>
              </a:rPr>
              <a:t>N’ont jamais hérité : </a:t>
            </a:r>
            <a:r>
              <a:rPr lang="fr-FR" sz="1000" b="1" i="1">
                <a:latin typeface="Century Gothic" panose="020B0502020202020204" pitchFamily="34" charset="0"/>
              </a:rPr>
              <a:t>57%</a:t>
            </a:r>
          </a:p>
        </p:txBody>
      </p:sp>
    </p:spTree>
    <p:extLst>
      <p:ext uri="{BB962C8B-B14F-4D97-AF65-F5344CB8AC3E}">
        <p14:creationId xmlns:p14="http://schemas.microsoft.com/office/powerpoint/2010/main" val="4075087214"/>
      </p:ext>
    </p:extLst>
  </p:cSld>
  <p:clrMapOvr>
    <a:masterClrMapping/>
  </p:clrMapOvr>
</p:sld>
</file>

<file path=ppt/theme/theme1.xml><?xml version="1.0" encoding="utf-8"?>
<a:theme xmlns:a="http://schemas.openxmlformats.org/drawingml/2006/main" name="6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9bc2cbb-202b-4e31-b5a4-526892720713">
      <Terms xmlns="http://schemas.microsoft.com/office/infopath/2007/PartnerControls"/>
    </lcf76f155ced4ddcb4097134ff3c332f>
    <Emplacement xmlns="c9bc2cbb-202b-4e31-b5a4-526892720713" xsi:nil="true"/>
    <TaxCatchAll xmlns="ecb4fdc2-78ab-4d1b-ac14-a7c13f89a17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80D3CDB10E10419F6716F38CBC7909" ma:contentTypeVersion="27" ma:contentTypeDescription="Crée un document." ma:contentTypeScope="" ma:versionID="2bf48189b3b1d8cc73d5a86dd2c6e9cb">
  <xsd:schema xmlns:xsd="http://www.w3.org/2001/XMLSchema" xmlns:xs="http://www.w3.org/2001/XMLSchema" xmlns:p="http://schemas.microsoft.com/office/2006/metadata/properties" xmlns:ns2="c9bc2cbb-202b-4e31-b5a4-526892720713" xmlns:ns3="ecb4fdc2-78ab-4d1b-ac14-a7c13f89a179" targetNamespace="http://schemas.microsoft.com/office/2006/metadata/properties" ma:root="true" ma:fieldsID="d978eb2523b74c486a0c3649adb27fad" ns2:_="" ns3:_="">
    <xsd:import namespace="c9bc2cbb-202b-4e31-b5a4-526892720713"/>
    <xsd:import namespace="ecb4fdc2-78ab-4d1b-ac14-a7c13f89a1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Emplacement" minOccurs="0"/>
                <xsd:element ref="ns2:d96e8725-5a94-4a51-b832-84ab7124f6daCountryOrRegion" minOccurs="0"/>
                <xsd:element ref="ns2:d96e8725-5a94-4a51-b832-84ab7124f6daState" minOccurs="0"/>
                <xsd:element ref="ns2:d96e8725-5a94-4a51-b832-84ab7124f6daCity" minOccurs="0"/>
                <xsd:element ref="ns2:d96e8725-5a94-4a51-b832-84ab7124f6daPostalCode" minOccurs="0"/>
                <xsd:element ref="ns2:d96e8725-5a94-4a51-b832-84ab7124f6daStreet" minOccurs="0"/>
                <xsd:element ref="ns2:d96e8725-5a94-4a51-b832-84ab7124f6daGeoLoc" minOccurs="0"/>
                <xsd:element ref="ns2:d96e8725-5a94-4a51-b832-84ab7124f6daDispName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bc2cbb-202b-4e31-b5a4-5268927207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fc56beee-584a-43d0-a1b9-e25a865d61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mplacement" ma:index="24" nillable="true" ma:displayName="Emplacement" ma:format="Dropdown" ma:internalName="Emplacement">
      <xsd:simpleType>
        <xsd:restriction base="dms:Unknown"/>
      </xsd:simpleType>
    </xsd:element>
    <xsd:element name="d96e8725-5a94-4a51-b832-84ab7124f6daCountryOrRegion" ma:index="25" nillable="true" ma:displayName="Emplacement : Pays/région" ma:internalName="CountryOrRegion" ma:readOnly="true">
      <xsd:simpleType>
        <xsd:restriction base="dms:Text"/>
      </xsd:simpleType>
    </xsd:element>
    <xsd:element name="d96e8725-5a94-4a51-b832-84ab7124f6daState" ma:index="26" nillable="true" ma:displayName="Emplacement : État" ma:internalName="State" ma:readOnly="true">
      <xsd:simpleType>
        <xsd:restriction base="dms:Text"/>
      </xsd:simpleType>
    </xsd:element>
    <xsd:element name="d96e8725-5a94-4a51-b832-84ab7124f6daCity" ma:index="27" nillable="true" ma:displayName="Emplacement : Ville" ma:internalName="City" ma:readOnly="true">
      <xsd:simpleType>
        <xsd:restriction base="dms:Text"/>
      </xsd:simpleType>
    </xsd:element>
    <xsd:element name="d96e8725-5a94-4a51-b832-84ab7124f6daPostalCode" ma:index="28" nillable="true" ma:displayName="Emplacement : Code postal" ma:internalName="PostalCode" ma:readOnly="true">
      <xsd:simpleType>
        <xsd:restriction base="dms:Text"/>
      </xsd:simpleType>
    </xsd:element>
    <xsd:element name="d96e8725-5a94-4a51-b832-84ab7124f6daStreet" ma:index="29" nillable="true" ma:displayName="Emplacement : Rue" ma:internalName="Street" ma:readOnly="true">
      <xsd:simpleType>
        <xsd:restriction base="dms:Text"/>
      </xsd:simpleType>
    </xsd:element>
    <xsd:element name="d96e8725-5a94-4a51-b832-84ab7124f6daGeoLoc" ma:index="30" nillable="true" ma:displayName="Emplacement : Coordonnées" ma:internalName="GeoLoc" ma:readOnly="true">
      <xsd:simpleType>
        <xsd:restriction base="dms:Unknown"/>
      </xsd:simpleType>
    </xsd:element>
    <xsd:element name="d96e8725-5a94-4a51-b832-84ab7124f6daDispName" ma:index="31" nillable="true" ma:displayName="Emplacement : nom" ma:internalName="DispName" ma:readOnly="true">
      <xsd:simpleType>
        <xsd:restriction base="dms:Text"/>
      </xsd:simple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4fdc2-78ab-4d1b-ac14-a7c13f89a17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be13355-b425-4592-ae2b-c08ab69f02b7}" ma:internalName="TaxCatchAll" ma:showField="CatchAllData" ma:web="ecb4fdc2-78ab-4d1b-ac14-a7c13f89a1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E9CFBF-9F1A-485A-8BBF-73C2556E5E16}">
  <ds:schemaRefs>
    <ds:schemaRef ds:uri="c9bc2cbb-202b-4e31-b5a4-526892720713"/>
    <ds:schemaRef ds:uri="ecb4fdc2-78ab-4d1b-ac14-a7c13f89a17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72E87DC-5261-45CA-BA4B-DA6044165D8E}">
  <ds:schemaRefs>
    <ds:schemaRef ds:uri="c9bc2cbb-202b-4e31-b5a4-526892720713"/>
    <ds:schemaRef ds:uri="ecb4fdc2-78ab-4d1b-ac14-a7c13f89a17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D5B5088-6DD9-4543-9406-25BB952E84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864</Words>
  <Application>Microsoft Office PowerPoint</Application>
  <PresentationFormat>Grand écran</PresentationFormat>
  <Paragraphs>159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Avenir</vt:lpstr>
      <vt:lpstr>Calibri</vt:lpstr>
      <vt:lpstr>Century Gothic</vt:lpstr>
      <vt:lpstr>Wingdings</vt:lpstr>
      <vt:lpstr>6_Thème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 Zegierman</dc:creator>
  <cp:lastModifiedBy>LATHUILLIERE Marine</cp:lastModifiedBy>
  <cp:revision>3</cp:revision>
  <cp:lastPrinted>2026-01-15T11:34:22Z</cp:lastPrinted>
  <dcterms:created xsi:type="dcterms:W3CDTF">2017-11-15T14:16:26Z</dcterms:created>
  <dcterms:modified xsi:type="dcterms:W3CDTF">2026-04-09T13:01:27Z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0x010100A580D3CDB10E10419F6716F38CBC7909</vt:lpwstr>
  </property>
  <property fmtid="{D5CDD505-2E9C-101B-9397-08002B2CF9AE}" pid="3" name="MediaServiceImageTags">
    <vt:lpwstr/>
  </property>
</Properties>
</file>